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5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ryl Wang" initials="CW" lastIdx="11" clrIdx="0">
    <p:extLst>
      <p:ext uri="{19B8F6BF-5375-455C-9EA6-DF929625EA0E}">
        <p15:presenceInfo xmlns:p15="http://schemas.microsoft.com/office/powerpoint/2012/main" userId="S::cheryl.wang@genscript.com::9651c4f7-8868-4697-8ea0-d47f979c0a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B95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3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enscript.com\dfs\arc_10008\&#21407;30\&#20869;&#37096;\2%20&#21508;&#27969;&#31243;&#25991;&#20214;\8.%20RS%20&#20820;&#21333;&#25239;\&#30740;&#21457;&#39033;&#30446;&#21450;&#21512;&#29702;&#21270;&#24314;&#35758;\2021&#30740;&#21457;&#39033;&#30446;\ARP0068%204-1BB\NGS\Top_sequence_cou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genscript.com\dfs\arc_10008\&#21407;30\&#20869;&#37096;\2%20&#21508;&#27969;&#31243;&#25991;&#20214;\8.%20RS%20&#20820;&#21333;&#25239;\&#30740;&#21457;&#39033;&#30446;&#21450;&#21512;&#29702;&#21270;&#24314;&#35758;\2021&#30740;&#21457;&#39033;&#30446;\ARP0068%204-1BB\NGS\Top_sequence_cou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genscript.com\dfs\arc_10008\&#21407;30\&#20869;&#37096;\2%20&#21508;&#27969;&#31243;&#25991;&#20214;\8.%20RS%20&#20820;&#21333;&#25239;\&#30740;&#21457;&#39033;&#30446;&#21450;&#21512;&#29702;&#21270;&#24314;&#35758;\2021&#30740;&#21457;&#39033;&#30446;\ARP0068%204-1BB\NGS\Top_sequence_coun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genscript.com\dfs\arc_10008\&#21407;30\&#20869;&#37096;\2%20&#21508;&#27969;&#31243;&#25991;&#20214;\8.%20RS%20&#20820;&#21333;&#25239;\&#30740;&#21457;&#39033;&#30446;&#21450;&#21512;&#29702;&#21270;&#24314;&#35758;\2021&#30740;&#21457;&#39033;&#30446;\ARP0068%204-1BB\NGS\Top_sequence_coun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solidFill>
                  <a:srgbClr val="0C4B95"/>
                </a:solidFill>
              </a:rPr>
              <a:t>VH V-Gene Germline distribution</a:t>
            </a:r>
          </a:p>
        </c:rich>
      </c:tx>
      <c:layout>
        <c:manualLayout>
          <c:xMode val="edge"/>
          <c:yMode val="edge"/>
          <c:x val="0.21170720429984832"/>
          <c:y val="1.4292675857729496E-2"/>
        </c:manualLayout>
      </c:layout>
      <c:overlay val="0"/>
      <c:spPr>
        <a:solidFill>
          <a:schemeClr val="accent2">
            <a:lumMod val="40000"/>
            <a:lumOff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C4B9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Sheet2!$A$2:$A$9</c:f>
              <c:strCache>
                <c:ptCount val="8"/>
                <c:pt idx="0">
                  <c:v>IGHV1S69*01</c:v>
                </c:pt>
                <c:pt idx="1">
                  <c:v>IGHV1S26*01</c:v>
                </c:pt>
                <c:pt idx="2">
                  <c:v>IGHV1S26*01,IGHV1S34*01</c:v>
                </c:pt>
                <c:pt idx="3">
                  <c:v>IGHV1S7*01</c:v>
                </c:pt>
                <c:pt idx="4">
                  <c:v>IGHV1S44*01</c:v>
                </c:pt>
                <c:pt idx="5">
                  <c:v>IGHV1S34*01</c:v>
                </c:pt>
                <c:pt idx="6">
                  <c:v>IGHV1S54*01</c:v>
                </c:pt>
                <c:pt idx="7">
                  <c:v>IGHV1S47*01</c:v>
                </c:pt>
              </c:strCache>
            </c:strRef>
          </c:cat>
          <c:val>
            <c:numRef>
              <c:f>Sheet2!$C$2:$C$9</c:f>
              <c:numCache>
                <c:formatCode>0.00%</c:formatCode>
                <c:ptCount val="8"/>
                <c:pt idx="0">
                  <c:v>0.77702702702702697</c:v>
                </c:pt>
                <c:pt idx="1">
                  <c:v>2.0270270270270271E-2</c:v>
                </c:pt>
                <c:pt idx="2">
                  <c:v>3.3783783783783786E-2</c:v>
                </c:pt>
                <c:pt idx="3">
                  <c:v>2.7027027027027029E-2</c:v>
                </c:pt>
                <c:pt idx="4">
                  <c:v>9.45945945945946E-2</c:v>
                </c:pt>
                <c:pt idx="5">
                  <c:v>2.7027027027027029E-2</c:v>
                </c:pt>
                <c:pt idx="6">
                  <c:v>6.7567567567567571E-3</c:v>
                </c:pt>
                <c:pt idx="7">
                  <c:v>1.3513513513513514E-2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80-4C9A-A3AD-5BA36310D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8926767"/>
        <c:axId val="258922607"/>
      </c:barChart>
      <c:catAx>
        <c:axId val="258926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8922607"/>
        <c:crosses val="autoZero"/>
        <c:auto val="1"/>
        <c:lblAlgn val="ctr"/>
        <c:lblOffset val="100"/>
        <c:noMultiLvlLbl val="0"/>
      </c:catAx>
      <c:valAx>
        <c:axId val="258922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8926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C4B95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solidFill>
                  <a:srgbClr val="0C4B95"/>
                </a:solidFill>
              </a:rPr>
              <a:t>VL V-Gene Germline distribution</a:t>
            </a:r>
          </a:p>
        </c:rich>
      </c:tx>
      <c:layout>
        <c:manualLayout>
          <c:xMode val="edge"/>
          <c:yMode val="edge"/>
          <c:x val="0.23825580148813885"/>
          <c:y val="7.8709608727264249E-2"/>
        </c:manualLayout>
      </c:layout>
      <c:overlay val="0"/>
      <c:spPr>
        <a:solidFill>
          <a:schemeClr val="accent2">
            <a:lumMod val="40000"/>
            <a:lumOff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C4B9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Sheet2!$K$1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Sheet2!$I$2:$I$37</c:f>
              <c:strCache>
                <c:ptCount val="36"/>
                <c:pt idx="0">
                  <c:v>IGKV1S9*01</c:v>
                </c:pt>
                <c:pt idx="1">
                  <c:v>IGKV1S56*01</c:v>
                </c:pt>
                <c:pt idx="2">
                  <c:v>IGKV1S37*01</c:v>
                </c:pt>
                <c:pt idx="3">
                  <c:v>IGKV1S4*01</c:v>
                </c:pt>
                <c:pt idx="4">
                  <c:v>IGKV1S2*01,IGKV1S2*02</c:v>
                </c:pt>
                <c:pt idx="5">
                  <c:v>IGKV1S17*01</c:v>
                </c:pt>
                <c:pt idx="6">
                  <c:v>IGKV1S2*02</c:v>
                </c:pt>
                <c:pt idx="7">
                  <c:v>IGKV1S40*01</c:v>
                </c:pt>
                <c:pt idx="8">
                  <c:v>IGKV1S3*01</c:v>
                </c:pt>
                <c:pt idx="9">
                  <c:v>IGKV1S49*01</c:v>
                </c:pt>
                <c:pt idx="10">
                  <c:v>IGKV1S52*01</c:v>
                </c:pt>
                <c:pt idx="11">
                  <c:v>IGKV1S63*01</c:v>
                </c:pt>
                <c:pt idx="12">
                  <c:v>IGKV1S36*01</c:v>
                </c:pt>
                <c:pt idx="13">
                  <c:v>IGKV1S34*01</c:v>
                </c:pt>
                <c:pt idx="14">
                  <c:v>IGKV1S44*01</c:v>
                </c:pt>
                <c:pt idx="15">
                  <c:v>IGKV1S32*01</c:v>
                </c:pt>
                <c:pt idx="16">
                  <c:v>IGKV1S60*01,IGKV1S9*01</c:v>
                </c:pt>
                <c:pt idx="17">
                  <c:v>IGKV1S59*01</c:v>
                </c:pt>
                <c:pt idx="18">
                  <c:v>IGKV1S1*01</c:v>
                </c:pt>
                <c:pt idx="19">
                  <c:v>IGKV1S10*01</c:v>
                </c:pt>
                <c:pt idx="20">
                  <c:v>IGKV1S3*02</c:v>
                </c:pt>
                <c:pt idx="21">
                  <c:v>IGKV1S23*01</c:v>
                </c:pt>
                <c:pt idx="22">
                  <c:v>IGKV1S18*01,IGKV1S9*01</c:v>
                </c:pt>
                <c:pt idx="23">
                  <c:v>IGKV1S42*01</c:v>
                </c:pt>
                <c:pt idx="24">
                  <c:v>IGKV1S14*01,IGKV1S24*01,IGKV1S25*01</c:v>
                </c:pt>
                <c:pt idx="25">
                  <c:v>IGKV1S64*01</c:v>
                </c:pt>
                <c:pt idx="26">
                  <c:v>IGKV1S54*01</c:v>
                </c:pt>
                <c:pt idx="27">
                  <c:v>IGKV1S47*01</c:v>
                </c:pt>
                <c:pt idx="28">
                  <c:v>IGKV1S61*01</c:v>
                </c:pt>
                <c:pt idx="29">
                  <c:v>IGKV1S24*01,IGKV1S25*01,IGKV1S56*01</c:v>
                </c:pt>
                <c:pt idx="30">
                  <c:v>IGKV1S31*01</c:v>
                </c:pt>
                <c:pt idx="31">
                  <c:v>IGKV1S67*01</c:v>
                </c:pt>
                <c:pt idx="32">
                  <c:v>IGKV1S3*01,IGKV1S3*02</c:v>
                </c:pt>
                <c:pt idx="33">
                  <c:v>IGKV1S68*01</c:v>
                </c:pt>
                <c:pt idx="34">
                  <c:v>IGKV1S36*01,IGKV1S6*01</c:v>
                </c:pt>
                <c:pt idx="35">
                  <c:v>IGKV1S15*01</c:v>
                </c:pt>
              </c:strCache>
            </c:strRef>
          </c:cat>
          <c:val>
            <c:numRef>
              <c:f>Sheet2!$K$2:$K$37</c:f>
              <c:numCache>
                <c:formatCode>0.00%</c:formatCode>
                <c:ptCount val="36"/>
                <c:pt idx="0">
                  <c:v>2.7210884353741496E-2</c:v>
                </c:pt>
                <c:pt idx="1">
                  <c:v>2.0408163265306121E-2</c:v>
                </c:pt>
                <c:pt idx="2">
                  <c:v>6.8027210884353748E-2</c:v>
                </c:pt>
                <c:pt idx="3">
                  <c:v>2.7210884353741496E-2</c:v>
                </c:pt>
                <c:pt idx="4">
                  <c:v>6.8027210884353739E-3</c:v>
                </c:pt>
                <c:pt idx="5">
                  <c:v>6.8027210884353748E-2</c:v>
                </c:pt>
                <c:pt idx="6">
                  <c:v>6.8027210884353739E-3</c:v>
                </c:pt>
                <c:pt idx="7">
                  <c:v>6.8027210884353739E-3</c:v>
                </c:pt>
                <c:pt idx="8">
                  <c:v>4.7619047619047616E-2</c:v>
                </c:pt>
                <c:pt idx="9">
                  <c:v>2.0408163265306121E-2</c:v>
                </c:pt>
                <c:pt idx="10">
                  <c:v>6.8027210884353748E-2</c:v>
                </c:pt>
                <c:pt idx="11">
                  <c:v>3.4013605442176874E-2</c:v>
                </c:pt>
                <c:pt idx="12">
                  <c:v>0.10204081632653061</c:v>
                </c:pt>
                <c:pt idx="13">
                  <c:v>2.7210884353741496E-2</c:v>
                </c:pt>
                <c:pt idx="14">
                  <c:v>2.0408163265306121E-2</c:v>
                </c:pt>
                <c:pt idx="15">
                  <c:v>2.7210884353741496E-2</c:v>
                </c:pt>
                <c:pt idx="16">
                  <c:v>1.3605442176870748E-2</c:v>
                </c:pt>
                <c:pt idx="17">
                  <c:v>0.10884353741496598</c:v>
                </c:pt>
                <c:pt idx="18">
                  <c:v>5.4421768707482991E-2</c:v>
                </c:pt>
                <c:pt idx="19">
                  <c:v>8.8435374149659865E-2</c:v>
                </c:pt>
                <c:pt idx="20">
                  <c:v>2.0408163265306121E-2</c:v>
                </c:pt>
                <c:pt idx="21">
                  <c:v>6.8027210884353739E-3</c:v>
                </c:pt>
                <c:pt idx="22">
                  <c:v>1.3605442176870748E-2</c:v>
                </c:pt>
                <c:pt idx="23">
                  <c:v>2.0408163265306121E-2</c:v>
                </c:pt>
                <c:pt idx="24">
                  <c:v>6.8027210884353739E-3</c:v>
                </c:pt>
                <c:pt idx="25">
                  <c:v>1.3605442176870748E-2</c:v>
                </c:pt>
                <c:pt idx="26">
                  <c:v>6.8027210884353739E-3</c:v>
                </c:pt>
                <c:pt idx="27">
                  <c:v>1.3605442176870748E-2</c:v>
                </c:pt>
                <c:pt idx="28">
                  <c:v>6.8027210884353739E-3</c:v>
                </c:pt>
                <c:pt idx="29">
                  <c:v>6.8027210884353739E-3</c:v>
                </c:pt>
                <c:pt idx="30">
                  <c:v>6.8027210884353739E-3</c:v>
                </c:pt>
                <c:pt idx="31">
                  <c:v>6.8027210884353739E-3</c:v>
                </c:pt>
                <c:pt idx="32">
                  <c:v>6.8027210884353739E-3</c:v>
                </c:pt>
                <c:pt idx="33">
                  <c:v>6.8027210884353739E-3</c:v>
                </c:pt>
                <c:pt idx="34">
                  <c:v>6.8027210884353739E-3</c:v>
                </c:pt>
                <c:pt idx="35">
                  <c:v>6.8027210884353739E-3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BC-4FB9-A46E-7FAC5411D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8924271"/>
        <c:axId val="258926351"/>
      </c:barChart>
      <c:catAx>
        <c:axId val="258924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8926351"/>
        <c:crosses val="autoZero"/>
        <c:auto val="1"/>
        <c:lblAlgn val="ctr"/>
        <c:lblOffset val="100"/>
        <c:noMultiLvlLbl val="0"/>
      </c:catAx>
      <c:valAx>
        <c:axId val="258926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892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C4B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altLang="zh-CN" dirty="0">
                <a:solidFill>
                  <a:srgbClr val="0C4B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VH CDR3 length frequency distribution</a:t>
            </a:r>
          </a:p>
        </c:rich>
      </c:tx>
      <c:overlay val="0"/>
      <c:spPr>
        <a:solidFill>
          <a:schemeClr val="accent3">
            <a:lumMod val="40000"/>
            <a:lumOff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C4B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Sheet2!$F$1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Sheet2!$D$2:$D$14</c:f>
              <c:numCache>
                <c:formatCode>General</c:formatCode>
                <c:ptCount val="13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</c:numCache>
            </c:numRef>
          </c:cat>
          <c:val>
            <c:numRef>
              <c:f>Sheet2!$F$2:$F$14</c:f>
              <c:numCache>
                <c:formatCode>0.00%</c:formatCode>
                <c:ptCount val="13"/>
                <c:pt idx="0">
                  <c:v>6.7567567567567571E-3</c:v>
                </c:pt>
                <c:pt idx="1">
                  <c:v>8.7837837837837843E-2</c:v>
                </c:pt>
                <c:pt idx="2">
                  <c:v>0.10810810810810811</c:v>
                </c:pt>
                <c:pt idx="3">
                  <c:v>3.3783783783783786E-2</c:v>
                </c:pt>
                <c:pt idx="4">
                  <c:v>0.16216216216216217</c:v>
                </c:pt>
                <c:pt idx="5">
                  <c:v>9.45945945945946E-2</c:v>
                </c:pt>
                <c:pt idx="6">
                  <c:v>6.7567567567567571E-2</c:v>
                </c:pt>
                <c:pt idx="7">
                  <c:v>6.7567567567567571E-2</c:v>
                </c:pt>
                <c:pt idx="8">
                  <c:v>6.7567567567567571E-2</c:v>
                </c:pt>
                <c:pt idx="9">
                  <c:v>8.1081081081081086E-2</c:v>
                </c:pt>
                <c:pt idx="10">
                  <c:v>8.7837837837837843E-2</c:v>
                </c:pt>
                <c:pt idx="11">
                  <c:v>7.4324324324324328E-2</c:v>
                </c:pt>
                <c:pt idx="12">
                  <c:v>6.0810810810810814E-2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DD-4215-8A28-B7271D0D4E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8920527"/>
        <c:axId val="258921775"/>
      </c:barChart>
      <c:catAx>
        <c:axId val="25892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C4B9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921775"/>
        <c:crosses val="autoZero"/>
        <c:auto val="1"/>
        <c:lblAlgn val="ctr"/>
        <c:lblOffset val="100"/>
        <c:noMultiLvlLbl val="0"/>
      </c:catAx>
      <c:valAx>
        <c:axId val="258921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8920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C4B95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spc="0" baseline="0" dirty="0">
                <a:solidFill>
                  <a:srgbClr val="0C4B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VL CDR3 length frequency distribution</a:t>
            </a:r>
          </a:p>
        </c:rich>
      </c:tx>
      <c:layout>
        <c:manualLayout>
          <c:xMode val="edge"/>
          <c:yMode val="edge"/>
          <c:x val="0.15376770043132135"/>
          <c:y val="5.2828581956647622E-2"/>
        </c:manualLayout>
      </c:layout>
      <c:overlay val="0"/>
      <c:spPr>
        <a:solidFill>
          <a:schemeClr val="accent3">
            <a:lumMod val="40000"/>
            <a:lumOff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C4B95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Sheet2!$N$2:$N$8</c:f>
              <c:numCache>
                <c:formatCode>General</c:formatCode>
                <c:ptCount val="7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</c:numCache>
            </c:numRef>
          </c:cat>
          <c:val>
            <c:numRef>
              <c:f>Sheet2!$P$2:$P$8</c:f>
              <c:numCache>
                <c:formatCode>0.00%</c:formatCode>
                <c:ptCount val="7"/>
                <c:pt idx="0">
                  <c:v>2.0408163265306121E-2</c:v>
                </c:pt>
                <c:pt idx="1">
                  <c:v>0.14965986394557823</c:v>
                </c:pt>
                <c:pt idx="2">
                  <c:v>0.25850340136054423</c:v>
                </c:pt>
                <c:pt idx="3">
                  <c:v>0.39455782312925169</c:v>
                </c:pt>
                <c:pt idx="4">
                  <c:v>0.12925170068027211</c:v>
                </c:pt>
                <c:pt idx="5">
                  <c:v>2.7210884353741496E-2</c:v>
                </c:pt>
                <c:pt idx="6">
                  <c:v>2.0408163265306121E-2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CA-4BD4-A9B2-51EC5DF1D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21823"/>
        <c:axId val="16623487"/>
      </c:barChart>
      <c:catAx>
        <c:axId val="1662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623487"/>
        <c:crosses val="autoZero"/>
        <c:auto val="1"/>
        <c:lblAlgn val="ctr"/>
        <c:lblOffset val="100"/>
        <c:noMultiLvlLbl val="0"/>
      </c:catAx>
      <c:valAx>
        <c:axId val="1662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621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image" Target="../media/image49.jp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image" Target="../media/image49.jpg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E1ABC1-0F11-407D-85C0-1F4B11583395}" type="doc">
      <dgm:prSet loTypeId="urn:microsoft.com/office/officeart/2005/8/layout/hProcess10" loCatId="process" qsTypeId="urn:microsoft.com/office/officeart/2005/8/quickstyle/3d4" qsCatId="3D" csTypeId="urn:microsoft.com/office/officeart/2005/8/colors/colorful4" csCatId="colorful" phldr="1"/>
      <dgm:spPr/>
    </dgm:pt>
    <dgm:pt modelId="{BA0999A3-4BBA-4BD3-9D7D-50A49533275D}">
      <dgm:prSet phldrT="[Text]"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Immunization</a:t>
          </a:r>
        </a:p>
      </dgm:t>
    </dgm:pt>
    <dgm:pt modelId="{1CE91941-CC46-4563-AE42-FF2209CE8E2E}" type="parTrans" cxnId="{4DE53DA5-FAF2-4740-B47A-9D4219AA7D57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B1D373-9F27-47F7-A13E-760DF6C2FC6D}" type="sibTrans" cxnId="{4DE53DA5-FAF2-4740-B47A-9D4219AA7D57}">
      <dgm:prSet custT="1"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812EF2-9D84-4A8F-B788-C6D783F083CB}">
      <dgm:prSet phldrT="[Text]" custT="1"/>
      <dgm:spPr/>
      <dgm:t>
        <a:bodyPr/>
        <a:lstStyle/>
        <a:p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Fusion &amp; screening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09A10E-91B4-463A-8CD3-E94447BCEF09}" type="parTrans" cxnId="{77AD3E4C-152E-47B4-A0DD-61E0CCE86DAB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04FC6D-83BE-41ED-B556-29DCCB5CC039}" type="sibTrans" cxnId="{77AD3E4C-152E-47B4-A0DD-61E0CCE86DAB}">
      <dgm:prSet custT="1"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B86641-9689-43B7-9C20-18EBEFAC80FF}">
      <dgm:prSet phldrT="[Text]" custT="1"/>
      <dgm:spPr/>
      <dgm:t>
        <a:bodyPr/>
        <a:lstStyle/>
        <a:p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Subcloning, screening, expansion 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353047-8C2E-4ECC-AB81-ED746E2E8416}" type="parTrans" cxnId="{D0701752-71D4-4BCE-B3FF-25897B1ABDA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A8C262-252C-458C-A00A-5E179AAC7391}" type="sibTrans" cxnId="{D0701752-71D4-4BCE-B3FF-25897B1ABDA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E81A81-4681-4429-A9E5-E67F35DF7458}">
      <dgm:prSet phldrT="[Text]" custT="1"/>
      <dgm:spPr/>
      <dgm:t>
        <a:bodyPr anchor="ctr"/>
        <a:lstStyle/>
        <a:p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Antigen optimization &amp; production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8D676-032B-429A-BB44-B4B0C343FDCF}" type="parTrans" cxnId="{13404449-C3B4-4332-9FC2-6A3D6FFCFD3E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7F9C6D-12BE-4C9D-A234-29DFDB31834C}" type="sibTrans" cxnId="{13404449-C3B4-4332-9FC2-6A3D6FFCFD3E}">
      <dgm:prSet custT="1"/>
      <dgm:spPr/>
      <dgm:t>
        <a:bodyPr/>
        <a:lstStyle/>
        <a:p>
          <a:endParaRPr lang="en-US" sz="16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F0DBDD-C2B4-46AF-971E-B3920E009C94}" type="pres">
      <dgm:prSet presAssocID="{A6E1ABC1-0F11-407D-85C0-1F4B11583395}" presName="Name0" presStyleCnt="0">
        <dgm:presLayoutVars>
          <dgm:dir/>
          <dgm:resizeHandles val="exact"/>
        </dgm:presLayoutVars>
      </dgm:prSet>
      <dgm:spPr/>
    </dgm:pt>
    <dgm:pt modelId="{0553FE46-7B45-4CC7-B6F4-683927D7BF4C}" type="pres">
      <dgm:prSet presAssocID="{4DE81A81-4681-4429-A9E5-E67F35DF7458}" presName="composite" presStyleCnt="0"/>
      <dgm:spPr/>
    </dgm:pt>
    <dgm:pt modelId="{B45D8AEA-A1C8-4C12-99FD-1F5BCBCE60CC}" type="pres">
      <dgm:prSet presAssocID="{4DE81A81-4681-4429-A9E5-E67F35DF7458}" presName="imagSh" presStyleLbl="bgImgPlace1" presStyleIdx="0" presStyleCnt="4" custScaleY="80195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" r="-4000"/>
          </a:stretch>
        </a:blipFill>
      </dgm:spPr>
    </dgm:pt>
    <dgm:pt modelId="{493AEF95-28F1-45DE-9A0A-555DDC47FEB1}" type="pres">
      <dgm:prSet presAssocID="{4DE81A81-4681-4429-A9E5-E67F35DF7458}" presName="txNode" presStyleLbl="node1" presStyleIdx="0" presStyleCnt="4" custScaleY="100000">
        <dgm:presLayoutVars>
          <dgm:bulletEnabled val="1"/>
        </dgm:presLayoutVars>
      </dgm:prSet>
      <dgm:spPr/>
    </dgm:pt>
    <dgm:pt modelId="{7A37286F-7BDD-4F86-8D94-B1A1D7696677}" type="pres">
      <dgm:prSet presAssocID="{8C7F9C6D-12BE-4C9D-A234-29DFDB31834C}" presName="sibTrans" presStyleLbl="sibTrans2D1" presStyleIdx="0" presStyleCnt="3"/>
      <dgm:spPr/>
    </dgm:pt>
    <dgm:pt modelId="{D48A7904-AAC4-42D0-BB84-A6D6417F3240}" type="pres">
      <dgm:prSet presAssocID="{8C7F9C6D-12BE-4C9D-A234-29DFDB31834C}" presName="connTx" presStyleLbl="sibTrans2D1" presStyleIdx="0" presStyleCnt="3"/>
      <dgm:spPr/>
    </dgm:pt>
    <dgm:pt modelId="{0694435E-3202-4667-A470-94E4CCE6B818}" type="pres">
      <dgm:prSet presAssocID="{BA0999A3-4BBA-4BD3-9D7D-50A49533275D}" presName="composite" presStyleCnt="0"/>
      <dgm:spPr/>
    </dgm:pt>
    <dgm:pt modelId="{F8D4D0EB-3A0F-4FC5-9FA7-1F96C27BB082}" type="pres">
      <dgm:prSet presAssocID="{BA0999A3-4BBA-4BD3-9D7D-50A49533275D}" presName="imagSh" presStyleLbl="bgImgPlace1" presStyleIdx="1" presStyleCnt="4" custScaleY="80195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</dgm:spPr>
    </dgm:pt>
    <dgm:pt modelId="{42E5925A-1257-448D-B3ED-0C49F0ED12E0}" type="pres">
      <dgm:prSet presAssocID="{BA0999A3-4BBA-4BD3-9D7D-50A49533275D}" presName="txNode" presStyleLbl="node1" presStyleIdx="1" presStyleCnt="4" custScaleY="100000">
        <dgm:presLayoutVars>
          <dgm:bulletEnabled val="1"/>
        </dgm:presLayoutVars>
      </dgm:prSet>
      <dgm:spPr/>
    </dgm:pt>
    <dgm:pt modelId="{3BDDA352-0B81-4301-9457-37A70A76EEB7}" type="pres">
      <dgm:prSet presAssocID="{4FB1D373-9F27-47F7-A13E-760DF6C2FC6D}" presName="sibTrans" presStyleLbl="sibTrans2D1" presStyleIdx="1" presStyleCnt="3"/>
      <dgm:spPr/>
    </dgm:pt>
    <dgm:pt modelId="{1534449F-8A42-42B7-8BAC-997444E4A6E8}" type="pres">
      <dgm:prSet presAssocID="{4FB1D373-9F27-47F7-A13E-760DF6C2FC6D}" presName="connTx" presStyleLbl="sibTrans2D1" presStyleIdx="1" presStyleCnt="3"/>
      <dgm:spPr/>
    </dgm:pt>
    <dgm:pt modelId="{595ABA59-5861-43F8-92DB-0814B702C73A}" type="pres">
      <dgm:prSet presAssocID="{AA812EF2-9D84-4A8F-B788-C6D783F083CB}" presName="composite" presStyleCnt="0"/>
      <dgm:spPr/>
    </dgm:pt>
    <dgm:pt modelId="{29F5FA9F-2D35-4C88-85B5-56028BBB908B}" type="pres">
      <dgm:prSet presAssocID="{AA812EF2-9D84-4A8F-B788-C6D783F083CB}" presName="imagSh" presStyleLbl="bgImgPlace1" presStyleIdx="2" presStyleCnt="4" custScaleY="80195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 b="-6000"/>
          </a:stretch>
        </a:blipFill>
      </dgm:spPr>
    </dgm:pt>
    <dgm:pt modelId="{4E40B9A0-C03B-43A4-A585-835FF8B5AFFA}" type="pres">
      <dgm:prSet presAssocID="{AA812EF2-9D84-4A8F-B788-C6D783F083CB}" presName="txNode" presStyleLbl="node1" presStyleIdx="2" presStyleCnt="4" custScaleY="100000">
        <dgm:presLayoutVars>
          <dgm:bulletEnabled val="1"/>
        </dgm:presLayoutVars>
      </dgm:prSet>
      <dgm:spPr/>
    </dgm:pt>
    <dgm:pt modelId="{60D7875F-959A-4A4A-91E4-1F8A640F369C}" type="pres">
      <dgm:prSet presAssocID="{2804FC6D-83BE-41ED-B556-29DCCB5CC039}" presName="sibTrans" presStyleLbl="sibTrans2D1" presStyleIdx="2" presStyleCnt="3"/>
      <dgm:spPr/>
    </dgm:pt>
    <dgm:pt modelId="{A838DF98-CDEA-4682-A23B-E1D92A1B55D6}" type="pres">
      <dgm:prSet presAssocID="{2804FC6D-83BE-41ED-B556-29DCCB5CC039}" presName="connTx" presStyleLbl="sibTrans2D1" presStyleIdx="2" presStyleCnt="3"/>
      <dgm:spPr/>
    </dgm:pt>
    <dgm:pt modelId="{4CD47278-1D91-48B6-9A97-783EB8E8F009}" type="pres">
      <dgm:prSet presAssocID="{DDB86641-9689-43B7-9C20-18EBEFAC80FF}" presName="composite" presStyleCnt="0"/>
      <dgm:spPr/>
    </dgm:pt>
    <dgm:pt modelId="{215B515D-0AEB-4F78-90B1-FD60F851B5FE}" type="pres">
      <dgm:prSet presAssocID="{DDB86641-9689-43B7-9C20-18EBEFAC80FF}" presName="imagSh" presStyleLbl="bgImgPlace1" presStyleIdx="3" presStyleCnt="4" custScaleY="80195"/>
      <dgm:spPr>
        <a:blipFill rotWithShape="1">
          <a:blip xmlns:r="http://schemas.openxmlformats.org/officeDocument/2006/relationships" r:embed="rId4"/>
          <a:srcRect/>
          <a:stretch>
            <a:fillRect l="-29000" r="-29000"/>
          </a:stretch>
        </a:blipFill>
      </dgm:spPr>
    </dgm:pt>
    <dgm:pt modelId="{58AAEA94-8ECF-40E7-BF95-5CB4145FFC77}" type="pres">
      <dgm:prSet presAssocID="{DDB86641-9689-43B7-9C20-18EBEFAC80FF}" presName="txNode" presStyleLbl="node1" presStyleIdx="3" presStyleCnt="4" custScaleX="100000" custScaleY="100000">
        <dgm:presLayoutVars>
          <dgm:bulletEnabled val="1"/>
        </dgm:presLayoutVars>
      </dgm:prSet>
      <dgm:spPr/>
    </dgm:pt>
  </dgm:ptLst>
  <dgm:cxnLst>
    <dgm:cxn modelId="{BB97132C-5F5A-4FAC-B739-179384DD0820}" type="presOf" srcId="{DDB86641-9689-43B7-9C20-18EBEFAC80FF}" destId="{58AAEA94-8ECF-40E7-BF95-5CB4145FFC77}" srcOrd="0" destOrd="0" presId="urn:microsoft.com/office/officeart/2005/8/layout/hProcess10"/>
    <dgm:cxn modelId="{E0EA4331-AC9E-4B1D-9CE0-92918298C05A}" type="presOf" srcId="{2804FC6D-83BE-41ED-B556-29DCCB5CC039}" destId="{60D7875F-959A-4A4A-91E4-1F8A640F369C}" srcOrd="0" destOrd="0" presId="urn:microsoft.com/office/officeart/2005/8/layout/hProcess10"/>
    <dgm:cxn modelId="{E0757634-FADE-4F2D-9821-2D7D4E282439}" type="presOf" srcId="{4FB1D373-9F27-47F7-A13E-760DF6C2FC6D}" destId="{3BDDA352-0B81-4301-9457-37A70A76EEB7}" srcOrd="0" destOrd="0" presId="urn:microsoft.com/office/officeart/2005/8/layout/hProcess10"/>
    <dgm:cxn modelId="{8513063B-7A03-4995-83CB-A1752A435AD5}" type="presOf" srcId="{4DE81A81-4681-4429-A9E5-E67F35DF7458}" destId="{493AEF95-28F1-45DE-9A0A-555DDC47FEB1}" srcOrd="0" destOrd="0" presId="urn:microsoft.com/office/officeart/2005/8/layout/hProcess10"/>
    <dgm:cxn modelId="{96E5DF61-7421-44BC-9D8C-B0A60EBBC65F}" type="presOf" srcId="{4FB1D373-9F27-47F7-A13E-760DF6C2FC6D}" destId="{1534449F-8A42-42B7-8BAC-997444E4A6E8}" srcOrd="1" destOrd="0" presId="urn:microsoft.com/office/officeart/2005/8/layout/hProcess10"/>
    <dgm:cxn modelId="{13404449-C3B4-4332-9FC2-6A3D6FFCFD3E}" srcId="{A6E1ABC1-0F11-407D-85C0-1F4B11583395}" destId="{4DE81A81-4681-4429-A9E5-E67F35DF7458}" srcOrd="0" destOrd="0" parTransId="{C678D676-032B-429A-BB44-B4B0C343FDCF}" sibTransId="{8C7F9C6D-12BE-4C9D-A234-29DFDB31834C}"/>
    <dgm:cxn modelId="{77AD3E4C-152E-47B4-A0DD-61E0CCE86DAB}" srcId="{A6E1ABC1-0F11-407D-85C0-1F4B11583395}" destId="{AA812EF2-9D84-4A8F-B788-C6D783F083CB}" srcOrd="2" destOrd="0" parTransId="{7609A10E-91B4-463A-8CD3-E94447BCEF09}" sibTransId="{2804FC6D-83BE-41ED-B556-29DCCB5CC039}"/>
    <dgm:cxn modelId="{F489D66D-13D4-461E-8525-1D9E7713218D}" type="presOf" srcId="{AA812EF2-9D84-4A8F-B788-C6D783F083CB}" destId="{4E40B9A0-C03B-43A4-A585-835FF8B5AFFA}" srcOrd="0" destOrd="0" presId="urn:microsoft.com/office/officeart/2005/8/layout/hProcess10"/>
    <dgm:cxn modelId="{D0701752-71D4-4BCE-B3FF-25897B1ABDA3}" srcId="{A6E1ABC1-0F11-407D-85C0-1F4B11583395}" destId="{DDB86641-9689-43B7-9C20-18EBEFAC80FF}" srcOrd="3" destOrd="0" parTransId="{9B353047-8C2E-4ECC-AB81-ED746E2E8416}" sibTransId="{9EA8C262-252C-458C-A00A-5E179AAC7391}"/>
    <dgm:cxn modelId="{CD13E198-D576-4B33-A29F-10D31111E667}" type="presOf" srcId="{A6E1ABC1-0F11-407D-85C0-1F4B11583395}" destId="{94F0DBDD-C2B4-46AF-971E-B3920E009C94}" srcOrd="0" destOrd="0" presId="urn:microsoft.com/office/officeart/2005/8/layout/hProcess10"/>
    <dgm:cxn modelId="{4DE53DA5-FAF2-4740-B47A-9D4219AA7D57}" srcId="{A6E1ABC1-0F11-407D-85C0-1F4B11583395}" destId="{BA0999A3-4BBA-4BD3-9D7D-50A49533275D}" srcOrd="1" destOrd="0" parTransId="{1CE91941-CC46-4563-AE42-FF2209CE8E2E}" sibTransId="{4FB1D373-9F27-47F7-A13E-760DF6C2FC6D}"/>
    <dgm:cxn modelId="{FDE4C8D4-F810-46F3-B30D-76528A914F20}" type="presOf" srcId="{BA0999A3-4BBA-4BD3-9D7D-50A49533275D}" destId="{42E5925A-1257-448D-B3ED-0C49F0ED12E0}" srcOrd="0" destOrd="0" presId="urn:microsoft.com/office/officeart/2005/8/layout/hProcess10"/>
    <dgm:cxn modelId="{A9D690D8-8614-4B86-84D6-11107B0A0C97}" type="presOf" srcId="{2804FC6D-83BE-41ED-B556-29DCCB5CC039}" destId="{A838DF98-CDEA-4682-A23B-E1D92A1B55D6}" srcOrd="1" destOrd="0" presId="urn:microsoft.com/office/officeart/2005/8/layout/hProcess10"/>
    <dgm:cxn modelId="{BEB9C5EF-5F09-4DCD-B77C-C56CF3EC98B7}" type="presOf" srcId="{8C7F9C6D-12BE-4C9D-A234-29DFDB31834C}" destId="{7A37286F-7BDD-4F86-8D94-B1A1D7696677}" srcOrd="0" destOrd="0" presId="urn:microsoft.com/office/officeart/2005/8/layout/hProcess10"/>
    <dgm:cxn modelId="{BADD0CF7-FD96-4416-AAA1-7916ECA70767}" type="presOf" srcId="{8C7F9C6D-12BE-4C9D-A234-29DFDB31834C}" destId="{D48A7904-AAC4-42D0-BB84-A6D6417F3240}" srcOrd="1" destOrd="0" presId="urn:microsoft.com/office/officeart/2005/8/layout/hProcess10"/>
    <dgm:cxn modelId="{241E4C8E-4D2D-4922-BA04-A97B8E459E09}" type="presParOf" srcId="{94F0DBDD-C2B4-46AF-971E-B3920E009C94}" destId="{0553FE46-7B45-4CC7-B6F4-683927D7BF4C}" srcOrd="0" destOrd="0" presId="urn:microsoft.com/office/officeart/2005/8/layout/hProcess10"/>
    <dgm:cxn modelId="{D11D85C0-1F30-4C25-AE10-F9FD79FF13BE}" type="presParOf" srcId="{0553FE46-7B45-4CC7-B6F4-683927D7BF4C}" destId="{B45D8AEA-A1C8-4C12-99FD-1F5BCBCE60CC}" srcOrd="0" destOrd="0" presId="urn:microsoft.com/office/officeart/2005/8/layout/hProcess10"/>
    <dgm:cxn modelId="{467427D6-E23C-4D12-A4BA-CDF3BD8369D0}" type="presParOf" srcId="{0553FE46-7B45-4CC7-B6F4-683927D7BF4C}" destId="{493AEF95-28F1-45DE-9A0A-555DDC47FEB1}" srcOrd="1" destOrd="0" presId="urn:microsoft.com/office/officeart/2005/8/layout/hProcess10"/>
    <dgm:cxn modelId="{7B5E081D-5C82-4081-905C-9B5AD540615E}" type="presParOf" srcId="{94F0DBDD-C2B4-46AF-971E-B3920E009C94}" destId="{7A37286F-7BDD-4F86-8D94-B1A1D7696677}" srcOrd="1" destOrd="0" presId="urn:microsoft.com/office/officeart/2005/8/layout/hProcess10"/>
    <dgm:cxn modelId="{87F48E95-D7F9-462F-B548-486439BF71B9}" type="presParOf" srcId="{7A37286F-7BDD-4F86-8D94-B1A1D7696677}" destId="{D48A7904-AAC4-42D0-BB84-A6D6417F3240}" srcOrd="0" destOrd="0" presId="urn:microsoft.com/office/officeart/2005/8/layout/hProcess10"/>
    <dgm:cxn modelId="{C8D00F23-F8C9-4595-92D8-86C7966ADB73}" type="presParOf" srcId="{94F0DBDD-C2B4-46AF-971E-B3920E009C94}" destId="{0694435E-3202-4667-A470-94E4CCE6B818}" srcOrd="2" destOrd="0" presId="urn:microsoft.com/office/officeart/2005/8/layout/hProcess10"/>
    <dgm:cxn modelId="{2E78E1D7-BA42-44D0-A68F-F33BD369FF32}" type="presParOf" srcId="{0694435E-3202-4667-A470-94E4CCE6B818}" destId="{F8D4D0EB-3A0F-4FC5-9FA7-1F96C27BB082}" srcOrd="0" destOrd="0" presId="urn:microsoft.com/office/officeart/2005/8/layout/hProcess10"/>
    <dgm:cxn modelId="{E52C5A8B-30A2-4ED4-837B-A1C6F9508753}" type="presParOf" srcId="{0694435E-3202-4667-A470-94E4CCE6B818}" destId="{42E5925A-1257-448D-B3ED-0C49F0ED12E0}" srcOrd="1" destOrd="0" presId="urn:microsoft.com/office/officeart/2005/8/layout/hProcess10"/>
    <dgm:cxn modelId="{9D1A590E-C97C-43AB-88FE-54AEE835463D}" type="presParOf" srcId="{94F0DBDD-C2B4-46AF-971E-B3920E009C94}" destId="{3BDDA352-0B81-4301-9457-37A70A76EEB7}" srcOrd="3" destOrd="0" presId="urn:microsoft.com/office/officeart/2005/8/layout/hProcess10"/>
    <dgm:cxn modelId="{4A590366-6B4D-4098-93C6-B7CEC22A5B7D}" type="presParOf" srcId="{3BDDA352-0B81-4301-9457-37A70A76EEB7}" destId="{1534449F-8A42-42B7-8BAC-997444E4A6E8}" srcOrd="0" destOrd="0" presId="urn:microsoft.com/office/officeart/2005/8/layout/hProcess10"/>
    <dgm:cxn modelId="{302E193C-5582-4C1B-9F08-6D9E3DCE5608}" type="presParOf" srcId="{94F0DBDD-C2B4-46AF-971E-B3920E009C94}" destId="{595ABA59-5861-43F8-92DB-0814B702C73A}" srcOrd="4" destOrd="0" presId="urn:microsoft.com/office/officeart/2005/8/layout/hProcess10"/>
    <dgm:cxn modelId="{785BEFD0-D27A-4C55-B503-3E6ECAAF4398}" type="presParOf" srcId="{595ABA59-5861-43F8-92DB-0814B702C73A}" destId="{29F5FA9F-2D35-4C88-85B5-56028BBB908B}" srcOrd="0" destOrd="0" presId="urn:microsoft.com/office/officeart/2005/8/layout/hProcess10"/>
    <dgm:cxn modelId="{B90BDAB1-8C0B-4A8B-8BF1-568645D69CC6}" type="presParOf" srcId="{595ABA59-5861-43F8-92DB-0814B702C73A}" destId="{4E40B9A0-C03B-43A4-A585-835FF8B5AFFA}" srcOrd="1" destOrd="0" presId="urn:microsoft.com/office/officeart/2005/8/layout/hProcess10"/>
    <dgm:cxn modelId="{93E8E994-61B1-44A1-9808-AF7B68DFE770}" type="presParOf" srcId="{94F0DBDD-C2B4-46AF-971E-B3920E009C94}" destId="{60D7875F-959A-4A4A-91E4-1F8A640F369C}" srcOrd="5" destOrd="0" presId="urn:microsoft.com/office/officeart/2005/8/layout/hProcess10"/>
    <dgm:cxn modelId="{2742CCFF-85B3-4201-AA46-B9F5AF996383}" type="presParOf" srcId="{60D7875F-959A-4A4A-91E4-1F8A640F369C}" destId="{A838DF98-CDEA-4682-A23B-E1D92A1B55D6}" srcOrd="0" destOrd="0" presId="urn:microsoft.com/office/officeart/2005/8/layout/hProcess10"/>
    <dgm:cxn modelId="{4CF18F00-A670-47A5-91B3-11DA8C19BAA5}" type="presParOf" srcId="{94F0DBDD-C2B4-46AF-971E-B3920E009C94}" destId="{4CD47278-1D91-48B6-9A97-783EB8E8F009}" srcOrd="6" destOrd="0" presId="urn:microsoft.com/office/officeart/2005/8/layout/hProcess10"/>
    <dgm:cxn modelId="{6159B9F9-D126-433A-8CEF-091D9B4EC9AD}" type="presParOf" srcId="{4CD47278-1D91-48B6-9A97-783EB8E8F009}" destId="{215B515D-0AEB-4F78-90B1-FD60F851B5FE}" srcOrd="0" destOrd="0" presId="urn:microsoft.com/office/officeart/2005/8/layout/hProcess10"/>
    <dgm:cxn modelId="{4EB8C0AD-E27E-44AA-8CBE-C0306E8D0D38}" type="presParOf" srcId="{4CD47278-1D91-48B6-9A97-783EB8E8F009}" destId="{58AAEA94-8ECF-40E7-BF95-5CB4145FFC7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F10B07-3563-4AE7-A8FF-AEA5DD75A986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</dgm:pt>
    <dgm:pt modelId="{B1C52E2C-ADF8-4D66-9016-D4E9F3B8333A}">
      <dgm:prSet phldrT="[Text]" custT="1"/>
      <dgm:spPr/>
      <dgm:t>
        <a:bodyPr anchor="ctr"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Phase I</a:t>
          </a:r>
        </a:p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Animal Immunization or PBMC</a:t>
          </a:r>
        </a:p>
      </dgm:t>
    </dgm:pt>
    <dgm:pt modelId="{333766FB-0350-41C9-8DAE-6BF6ED41ED54}" type="parTrans" cxnId="{80CBA0C8-681B-4DB7-848D-0FC01A22A2D6}">
      <dgm:prSet/>
      <dgm:spPr/>
      <dgm:t>
        <a:bodyPr/>
        <a:lstStyle/>
        <a:p>
          <a:endParaRPr lang="en-US" sz="1600"/>
        </a:p>
      </dgm:t>
    </dgm:pt>
    <dgm:pt modelId="{0A742133-9623-419C-B557-0A6182F8E4A9}" type="sibTrans" cxnId="{80CBA0C8-681B-4DB7-848D-0FC01A22A2D6}">
      <dgm:prSet/>
      <dgm:spPr/>
      <dgm:t>
        <a:bodyPr/>
        <a:lstStyle/>
        <a:p>
          <a:endParaRPr lang="en-US" sz="1600"/>
        </a:p>
      </dgm:t>
    </dgm:pt>
    <dgm:pt modelId="{FC8A23D5-4487-4B64-A68D-FF121ABF83FB}">
      <dgm:prSet phldrT="[Text]"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Phase II</a:t>
          </a:r>
        </a:p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ASC Enrichment</a:t>
          </a:r>
        </a:p>
      </dgm:t>
    </dgm:pt>
    <dgm:pt modelId="{4854442C-F4AF-4C53-9790-563D973CD6D3}" type="parTrans" cxnId="{AD3EF36D-AFCC-4B2F-84B3-FB11D1691CD5}">
      <dgm:prSet/>
      <dgm:spPr/>
      <dgm:t>
        <a:bodyPr/>
        <a:lstStyle/>
        <a:p>
          <a:endParaRPr lang="en-US" sz="1600"/>
        </a:p>
      </dgm:t>
    </dgm:pt>
    <dgm:pt modelId="{4DA42283-5690-49D4-BA3E-4779DB597333}" type="sibTrans" cxnId="{AD3EF36D-AFCC-4B2F-84B3-FB11D1691CD5}">
      <dgm:prSet/>
      <dgm:spPr/>
      <dgm:t>
        <a:bodyPr/>
        <a:lstStyle/>
        <a:p>
          <a:endParaRPr lang="en-US" sz="1600"/>
        </a:p>
      </dgm:t>
    </dgm:pt>
    <dgm:pt modelId="{07BC8C58-5560-4A92-B810-40B1C28EFB09}">
      <dgm:prSet phldrT="[Text]"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Phase III</a:t>
          </a:r>
        </a:p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Beacon Single Cell Screening</a:t>
          </a:r>
        </a:p>
      </dgm:t>
    </dgm:pt>
    <dgm:pt modelId="{E47464B6-CDC2-4055-AAE4-21B54749A487}" type="parTrans" cxnId="{B6D8857F-7308-4918-9818-BF1CD50964A3}">
      <dgm:prSet/>
      <dgm:spPr/>
      <dgm:t>
        <a:bodyPr/>
        <a:lstStyle/>
        <a:p>
          <a:endParaRPr lang="en-US" sz="1600"/>
        </a:p>
      </dgm:t>
    </dgm:pt>
    <dgm:pt modelId="{D4912BCB-55B7-45A3-AB01-E098410C5013}" type="sibTrans" cxnId="{B6D8857F-7308-4918-9818-BF1CD50964A3}">
      <dgm:prSet/>
      <dgm:spPr/>
      <dgm:t>
        <a:bodyPr/>
        <a:lstStyle/>
        <a:p>
          <a:endParaRPr lang="en-US" sz="1600"/>
        </a:p>
      </dgm:t>
    </dgm:pt>
    <dgm:pt modelId="{4122177B-AA87-473B-B774-1A0659A0C581}">
      <dgm:prSet phldrT="[Text]"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Phase IV</a:t>
          </a:r>
        </a:p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Single B Cell Sequencing</a:t>
          </a:r>
        </a:p>
      </dgm:t>
    </dgm:pt>
    <dgm:pt modelId="{89180EED-882D-4F9C-93F8-06F84B0045E0}" type="parTrans" cxnId="{4B4A8D4E-E28E-4C34-ACDC-BD12E1F337E8}">
      <dgm:prSet/>
      <dgm:spPr/>
      <dgm:t>
        <a:bodyPr/>
        <a:lstStyle/>
        <a:p>
          <a:endParaRPr lang="en-US" sz="1600"/>
        </a:p>
      </dgm:t>
    </dgm:pt>
    <dgm:pt modelId="{59D21656-B96C-4874-A11E-1901BB8CE2F4}" type="sibTrans" cxnId="{4B4A8D4E-E28E-4C34-ACDC-BD12E1F337E8}">
      <dgm:prSet/>
      <dgm:spPr/>
      <dgm:t>
        <a:bodyPr/>
        <a:lstStyle/>
        <a:p>
          <a:endParaRPr lang="en-US" sz="1600"/>
        </a:p>
      </dgm:t>
    </dgm:pt>
    <dgm:pt modelId="{FC39B731-A9BB-451F-96A0-1E6D39FE93AC}">
      <dgm:prSet phldrT="[Text]"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Phase V</a:t>
          </a:r>
        </a:p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Small-Scale </a:t>
          </a:r>
          <a:r>
            <a:rPr lang="en-US" sz="1600" b="0" dirty="0" err="1">
              <a:latin typeface="Arial" panose="020B0604020202020204" pitchFamily="34" charset="0"/>
              <a:cs typeface="Arial" panose="020B0604020202020204" pitchFamily="34" charset="0"/>
            </a:rPr>
            <a:t>rAb</a:t>
          </a:r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 Expression</a:t>
          </a:r>
        </a:p>
      </dgm:t>
    </dgm:pt>
    <dgm:pt modelId="{38689A0F-8258-4A72-B9E4-40918847414C}" type="parTrans" cxnId="{8BA9E2F0-0338-4050-AAA9-D17483FCF2B7}">
      <dgm:prSet/>
      <dgm:spPr/>
      <dgm:t>
        <a:bodyPr/>
        <a:lstStyle/>
        <a:p>
          <a:endParaRPr lang="en-US" sz="1600"/>
        </a:p>
      </dgm:t>
    </dgm:pt>
    <dgm:pt modelId="{48195F27-0E8A-40AA-B924-D103EEA3E36E}" type="sibTrans" cxnId="{8BA9E2F0-0338-4050-AAA9-D17483FCF2B7}">
      <dgm:prSet/>
      <dgm:spPr/>
      <dgm:t>
        <a:bodyPr/>
        <a:lstStyle/>
        <a:p>
          <a:endParaRPr lang="en-US" sz="1600"/>
        </a:p>
      </dgm:t>
    </dgm:pt>
    <dgm:pt modelId="{D2DF9FE9-F7C4-4530-AA14-2B9C60E33DD7}" type="pres">
      <dgm:prSet presAssocID="{8BF10B07-3563-4AE7-A8FF-AEA5DD75A986}" presName="Name0" presStyleCnt="0">
        <dgm:presLayoutVars>
          <dgm:dir/>
          <dgm:resizeHandles val="exact"/>
        </dgm:presLayoutVars>
      </dgm:prSet>
      <dgm:spPr/>
    </dgm:pt>
    <dgm:pt modelId="{E8CF7AEF-F8A0-445D-A371-BBD87437E2EB}" type="pres">
      <dgm:prSet presAssocID="{B1C52E2C-ADF8-4D66-9016-D4E9F3B8333A}" presName="parTxOnly" presStyleLbl="node1" presStyleIdx="0" presStyleCnt="5">
        <dgm:presLayoutVars>
          <dgm:bulletEnabled val="1"/>
        </dgm:presLayoutVars>
      </dgm:prSet>
      <dgm:spPr/>
    </dgm:pt>
    <dgm:pt modelId="{BA0E1883-9303-490F-BE58-CC214F536609}" type="pres">
      <dgm:prSet presAssocID="{0A742133-9623-419C-B557-0A6182F8E4A9}" presName="parSpace" presStyleCnt="0"/>
      <dgm:spPr/>
    </dgm:pt>
    <dgm:pt modelId="{341226B1-66A1-4EC4-AC4B-006ECE87C958}" type="pres">
      <dgm:prSet presAssocID="{FC8A23D5-4487-4B64-A68D-FF121ABF83FB}" presName="parTxOnly" presStyleLbl="node1" presStyleIdx="1" presStyleCnt="5">
        <dgm:presLayoutVars>
          <dgm:bulletEnabled val="1"/>
        </dgm:presLayoutVars>
      </dgm:prSet>
      <dgm:spPr/>
    </dgm:pt>
    <dgm:pt modelId="{63C52322-662E-4257-A8B9-140E47C8C159}" type="pres">
      <dgm:prSet presAssocID="{4DA42283-5690-49D4-BA3E-4779DB597333}" presName="parSpace" presStyleCnt="0"/>
      <dgm:spPr/>
    </dgm:pt>
    <dgm:pt modelId="{F14C1C23-351B-45D7-85C5-3BBF798CD656}" type="pres">
      <dgm:prSet presAssocID="{07BC8C58-5560-4A92-B810-40B1C28EFB09}" presName="parTxOnly" presStyleLbl="node1" presStyleIdx="2" presStyleCnt="5">
        <dgm:presLayoutVars>
          <dgm:bulletEnabled val="1"/>
        </dgm:presLayoutVars>
      </dgm:prSet>
      <dgm:spPr/>
    </dgm:pt>
    <dgm:pt modelId="{A3B70B47-C966-4A08-86CC-7BD2BD158090}" type="pres">
      <dgm:prSet presAssocID="{D4912BCB-55B7-45A3-AB01-E098410C5013}" presName="parSpace" presStyleCnt="0"/>
      <dgm:spPr/>
    </dgm:pt>
    <dgm:pt modelId="{A51646D3-1210-44DC-B6B4-C1D5B9E4D7B0}" type="pres">
      <dgm:prSet presAssocID="{4122177B-AA87-473B-B774-1A0659A0C581}" presName="parTxOnly" presStyleLbl="node1" presStyleIdx="3" presStyleCnt="5">
        <dgm:presLayoutVars>
          <dgm:bulletEnabled val="1"/>
        </dgm:presLayoutVars>
      </dgm:prSet>
      <dgm:spPr/>
    </dgm:pt>
    <dgm:pt modelId="{95C573DC-552C-4193-8677-E74BD752B319}" type="pres">
      <dgm:prSet presAssocID="{59D21656-B96C-4874-A11E-1901BB8CE2F4}" presName="parSpace" presStyleCnt="0"/>
      <dgm:spPr/>
    </dgm:pt>
    <dgm:pt modelId="{809085DF-2644-42A5-A713-D45C36E0E85B}" type="pres">
      <dgm:prSet presAssocID="{FC39B731-A9BB-451F-96A0-1E6D39FE93AC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C4ED5416-B6A7-4660-8923-64A3C42DAD93}" type="presOf" srcId="{8BF10B07-3563-4AE7-A8FF-AEA5DD75A986}" destId="{D2DF9FE9-F7C4-4530-AA14-2B9C60E33DD7}" srcOrd="0" destOrd="0" presId="urn:microsoft.com/office/officeart/2005/8/layout/hChevron3"/>
    <dgm:cxn modelId="{05F7D767-3C64-4120-B553-D5473CF3C8F1}" type="presOf" srcId="{07BC8C58-5560-4A92-B810-40B1C28EFB09}" destId="{F14C1C23-351B-45D7-85C5-3BBF798CD656}" srcOrd="0" destOrd="0" presId="urn:microsoft.com/office/officeart/2005/8/layout/hChevron3"/>
    <dgm:cxn modelId="{AD3EF36D-AFCC-4B2F-84B3-FB11D1691CD5}" srcId="{8BF10B07-3563-4AE7-A8FF-AEA5DD75A986}" destId="{FC8A23D5-4487-4B64-A68D-FF121ABF83FB}" srcOrd="1" destOrd="0" parTransId="{4854442C-F4AF-4C53-9790-563D973CD6D3}" sibTransId="{4DA42283-5690-49D4-BA3E-4779DB597333}"/>
    <dgm:cxn modelId="{4B4A8D4E-E28E-4C34-ACDC-BD12E1F337E8}" srcId="{8BF10B07-3563-4AE7-A8FF-AEA5DD75A986}" destId="{4122177B-AA87-473B-B774-1A0659A0C581}" srcOrd="3" destOrd="0" parTransId="{89180EED-882D-4F9C-93F8-06F84B0045E0}" sibTransId="{59D21656-B96C-4874-A11E-1901BB8CE2F4}"/>
    <dgm:cxn modelId="{B6D8857F-7308-4918-9818-BF1CD50964A3}" srcId="{8BF10B07-3563-4AE7-A8FF-AEA5DD75A986}" destId="{07BC8C58-5560-4A92-B810-40B1C28EFB09}" srcOrd="2" destOrd="0" parTransId="{E47464B6-CDC2-4055-AAE4-21B54749A487}" sibTransId="{D4912BCB-55B7-45A3-AB01-E098410C5013}"/>
    <dgm:cxn modelId="{58A55282-E1EB-4EE3-9FEE-47D5A4946BC7}" type="presOf" srcId="{B1C52E2C-ADF8-4D66-9016-D4E9F3B8333A}" destId="{E8CF7AEF-F8A0-445D-A371-BBD87437E2EB}" srcOrd="0" destOrd="0" presId="urn:microsoft.com/office/officeart/2005/8/layout/hChevron3"/>
    <dgm:cxn modelId="{5C30AF97-39D8-4E50-A404-EB7EC6F8E849}" type="presOf" srcId="{FC8A23D5-4487-4B64-A68D-FF121ABF83FB}" destId="{341226B1-66A1-4EC4-AC4B-006ECE87C958}" srcOrd="0" destOrd="0" presId="urn:microsoft.com/office/officeart/2005/8/layout/hChevron3"/>
    <dgm:cxn modelId="{55BA20C2-C91E-4328-983B-B3B8A06C37A8}" type="presOf" srcId="{FC39B731-A9BB-451F-96A0-1E6D39FE93AC}" destId="{809085DF-2644-42A5-A713-D45C36E0E85B}" srcOrd="0" destOrd="0" presId="urn:microsoft.com/office/officeart/2005/8/layout/hChevron3"/>
    <dgm:cxn modelId="{94BBD5C7-59A5-4707-8082-205068AC45A8}" type="presOf" srcId="{4122177B-AA87-473B-B774-1A0659A0C581}" destId="{A51646D3-1210-44DC-B6B4-C1D5B9E4D7B0}" srcOrd="0" destOrd="0" presId="urn:microsoft.com/office/officeart/2005/8/layout/hChevron3"/>
    <dgm:cxn modelId="{80CBA0C8-681B-4DB7-848D-0FC01A22A2D6}" srcId="{8BF10B07-3563-4AE7-A8FF-AEA5DD75A986}" destId="{B1C52E2C-ADF8-4D66-9016-D4E9F3B8333A}" srcOrd="0" destOrd="0" parTransId="{333766FB-0350-41C9-8DAE-6BF6ED41ED54}" sibTransId="{0A742133-9623-419C-B557-0A6182F8E4A9}"/>
    <dgm:cxn modelId="{8BA9E2F0-0338-4050-AAA9-D17483FCF2B7}" srcId="{8BF10B07-3563-4AE7-A8FF-AEA5DD75A986}" destId="{FC39B731-A9BB-451F-96A0-1E6D39FE93AC}" srcOrd="4" destOrd="0" parTransId="{38689A0F-8258-4A72-B9E4-40918847414C}" sibTransId="{48195F27-0E8A-40AA-B924-D103EEA3E36E}"/>
    <dgm:cxn modelId="{53DAB1D5-2DB8-41B3-B8E3-2ACDDFE16B48}" type="presParOf" srcId="{D2DF9FE9-F7C4-4530-AA14-2B9C60E33DD7}" destId="{E8CF7AEF-F8A0-445D-A371-BBD87437E2EB}" srcOrd="0" destOrd="0" presId="urn:microsoft.com/office/officeart/2005/8/layout/hChevron3"/>
    <dgm:cxn modelId="{565575AF-EA73-4620-8D8E-601C2ADAF189}" type="presParOf" srcId="{D2DF9FE9-F7C4-4530-AA14-2B9C60E33DD7}" destId="{BA0E1883-9303-490F-BE58-CC214F536609}" srcOrd="1" destOrd="0" presId="urn:microsoft.com/office/officeart/2005/8/layout/hChevron3"/>
    <dgm:cxn modelId="{62C88E3C-81FC-408E-A2EB-E0179BF59E07}" type="presParOf" srcId="{D2DF9FE9-F7C4-4530-AA14-2B9C60E33DD7}" destId="{341226B1-66A1-4EC4-AC4B-006ECE87C958}" srcOrd="2" destOrd="0" presId="urn:microsoft.com/office/officeart/2005/8/layout/hChevron3"/>
    <dgm:cxn modelId="{62B7AB7A-3CC8-4B3B-98BD-52DEC867A27E}" type="presParOf" srcId="{D2DF9FE9-F7C4-4530-AA14-2B9C60E33DD7}" destId="{63C52322-662E-4257-A8B9-140E47C8C159}" srcOrd="3" destOrd="0" presId="urn:microsoft.com/office/officeart/2005/8/layout/hChevron3"/>
    <dgm:cxn modelId="{4711DE96-BAA0-4C4B-A4E6-96C4C444365E}" type="presParOf" srcId="{D2DF9FE9-F7C4-4530-AA14-2B9C60E33DD7}" destId="{F14C1C23-351B-45D7-85C5-3BBF798CD656}" srcOrd="4" destOrd="0" presId="urn:microsoft.com/office/officeart/2005/8/layout/hChevron3"/>
    <dgm:cxn modelId="{9D57AACB-D5D6-4E70-A25F-D8A6B4D90B00}" type="presParOf" srcId="{D2DF9FE9-F7C4-4530-AA14-2B9C60E33DD7}" destId="{A3B70B47-C966-4A08-86CC-7BD2BD158090}" srcOrd="5" destOrd="0" presId="urn:microsoft.com/office/officeart/2005/8/layout/hChevron3"/>
    <dgm:cxn modelId="{60C39117-7F14-40CE-AE43-DDCBF1434B79}" type="presParOf" srcId="{D2DF9FE9-F7C4-4530-AA14-2B9C60E33DD7}" destId="{A51646D3-1210-44DC-B6B4-C1D5B9E4D7B0}" srcOrd="6" destOrd="0" presId="urn:microsoft.com/office/officeart/2005/8/layout/hChevron3"/>
    <dgm:cxn modelId="{47FEBAFC-DA13-49F1-B1FB-4EFAE635BB96}" type="presParOf" srcId="{D2DF9FE9-F7C4-4530-AA14-2B9C60E33DD7}" destId="{95C573DC-552C-4193-8677-E74BD752B319}" srcOrd="7" destOrd="0" presId="urn:microsoft.com/office/officeart/2005/8/layout/hChevron3"/>
    <dgm:cxn modelId="{1384F047-194E-4D29-A368-9AF83DB66431}" type="presParOf" srcId="{D2DF9FE9-F7C4-4530-AA14-2B9C60E33DD7}" destId="{809085DF-2644-42A5-A713-D45C36E0E85B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23BF8D-B13E-4A7C-A7E9-88468A969501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2B2AF25-A283-43E7-B64E-49B83BA9FA43}">
      <dgm:prSet phldrT="[文本]"/>
      <dgm:spPr>
        <a:xfrm>
          <a:off x="1337075" y="5330221"/>
          <a:ext cx="1766347" cy="473443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zh-CN" altLang="en-US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gm:t>
    </dgm:pt>
    <dgm:pt modelId="{4F246D52-1ED8-4651-B0E8-C6E803D1ABF1}" type="parTrans" cxnId="{1FC7DC29-9532-451F-9E52-B463490ADB97}">
      <dgm:prSet/>
      <dgm:spPr/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9F2CE0-C9EF-4348-9E7E-24847F2FD274}" type="sibTrans" cxnId="{1FC7DC29-9532-451F-9E52-B463490ADB97}">
      <dgm:prSet/>
      <dgm:spPr>
        <a:xfrm>
          <a:off x="847005" y="4865826"/>
          <a:ext cx="818966" cy="819039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39500" r="-38294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E688C-83CC-4399-BE1B-4FBCAC531DE0}">
      <dgm:prSet phldrT="[文本]"/>
      <dgm:spPr>
        <a:xfrm>
          <a:off x="3030698" y="4766876"/>
          <a:ext cx="1766347" cy="473443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zh-CN" altLang="en-US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gm:t>
    </dgm:pt>
    <dgm:pt modelId="{0A83B4CB-F9BF-4AFD-9D2F-0B9FE05E19B5}" type="parTrans" cxnId="{994A2C9A-B2A4-4E33-9E1A-9ABD83B9832C}">
      <dgm:prSet/>
      <dgm:spPr/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082D6D-4FEF-45BD-8463-CDC8AFE43478}" type="sibTrans" cxnId="{994A2C9A-B2A4-4E33-9E1A-9ABD83B9832C}">
      <dgm:prSet/>
      <dgm:spPr>
        <a:xfrm>
          <a:off x="2540628" y="4302481"/>
          <a:ext cx="818966" cy="819039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25157" r="-24389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DCA30E-6E7B-484A-A25C-40E4F1CCA012}">
      <dgm:prSet phldrT="[文本]"/>
      <dgm:spPr>
        <a:xfrm>
          <a:off x="3866044" y="3923317"/>
          <a:ext cx="1766347" cy="473443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zh-CN" altLang="en-US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gm:t>
    </dgm:pt>
    <dgm:pt modelId="{D6A96E8A-FE76-4398-BDC4-0325777E9ACE}" type="parTrans" cxnId="{64E1E573-1976-4EF0-BD21-915B34D3F172}">
      <dgm:prSet/>
      <dgm:spPr/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16E804-2EB2-4109-822F-7C5902485080}" type="sibTrans" cxnId="{64E1E573-1976-4EF0-BD21-915B34D3F172}">
      <dgm:prSet/>
      <dgm:spPr>
        <a:xfrm>
          <a:off x="3375974" y="3458923"/>
          <a:ext cx="818966" cy="81903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8CC442-CE98-4540-8ED7-597A6539F6FA}">
      <dgm:prSet phldrT="[文本]"/>
      <dgm:spPr>
        <a:xfrm>
          <a:off x="4369873" y="2999782"/>
          <a:ext cx="1766347" cy="473443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zh-CN" altLang="en-US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gm:t>
    </dgm:pt>
    <dgm:pt modelId="{AA55BBDD-320A-448B-BD51-63AA44F45B88}" type="parTrans" cxnId="{C8464230-CEFF-44D1-A17D-C03A80F30663}">
      <dgm:prSet/>
      <dgm:spPr/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31AC30-350B-4E22-B06C-3B972F330FF8}" type="sibTrans" cxnId="{C8464230-CEFF-44D1-A17D-C03A80F30663}">
      <dgm:prSet/>
      <dgm:spPr>
        <a:xfrm>
          <a:off x="3879803" y="2535387"/>
          <a:ext cx="818966" cy="81903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0BB2CD-96B7-4977-A50D-5957AFB6D70A}">
      <dgm:prSet phldrT="[文本]"/>
      <dgm:spPr>
        <a:xfrm>
          <a:off x="4871735" y="1026614"/>
          <a:ext cx="1766347" cy="473443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zh-CN" altLang="en-US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gm:t>
    </dgm:pt>
    <dgm:pt modelId="{D1300664-3822-41CF-ADB3-60157EAB993F}" type="parTrans" cxnId="{E4E215FA-4E48-4D13-9C90-1094177BCDFC}">
      <dgm:prSet/>
      <dgm:spPr/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978203-FFA9-47C1-A6D9-4A0EA1D24E4D}" type="sibTrans" cxnId="{E4E215FA-4E48-4D13-9C90-1094177BCDFC}">
      <dgm:prSet/>
      <dgm:spPr>
        <a:xfrm>
          <a:off x="4381666" y="562219"/>
          <a:ext cx="818966" cy="81903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606343-75D7-40EF-B78D-F76D92F8B3F5}">
      <dgm:prSet phldrT="[文本]"/>
      <dgm:spPr>
        <a:xfrm>
          <a:off x="4694839" y="2005025"/>
          <a:ext cx="1766347" cy="473443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zh-CN" altLang="en-US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gm:t>
    </dgm:pt>
    <dgm:pt modelId="{C929BF69-2072-4EB0-B692-B1099D293701}" type="sibTrans" cxnId="{805FC72E-85C2-4AC0-8B1A-3B29F069542D}">
      <dgm:prSet/>
      <dgm:spPr>
        <a:xfrm>
          <a:off x="4204769" y="1540630"/>
          <a:ext cx="818966" cy="819039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A7E30E-54EA-4078-82CF-0EB225EECB52}" type="parTrans" cxnId="{805FC72E-85C2-4AC0-8B1A-3B29F069542D}">
      <dgm:prSet/>
      <dgm:spPr/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D0074F-EACD-46FE-971D-19DC4C60689C}" type="pres">
      <dgm:prSet presAssocID="{4E23BF8D-B13E-4A7C-A7E9-88468A969501}" presName="Name0" presStyleCnt="0">
        <dgm:presLayoutVars>
          <dgm:chMax val="7"/>
          <dgm:chPref val="7"/>
          <dgm:dir/>
        </dgm:presLayoutVars>
      </dgm:prSet>
      <dgm:spPr/>
    </dgm:pt>
    <dgm:pt modelId="{6CAC594E-A8A6-4440-947D-CD9943D4E18E}" type="pres">
      <dgm:prSet presAssocID="{4E23BF8D-B13E-4A7C-A7E9-88468A969501}" presName="dot1" presStyleLbl="alignNode1" presStyleIdx="0" presStyleCnt="17"/>
      <dgm:spPr>
        <a:xfrm>
          <a:off x="2473473" y="4952433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4CF1829-834E-47CA-9BEB-D9929C9664D4}" type="pres">
      <dgm:prSet presAssocID="{4E23BF8D-B13E-4A7C-A7E9-88468A969501}" presName="dot2" presStyleLbl="alignNode1" presStyleIdx="1" presStyleCnt="17"/>
      <dgm:spPr>
        <a:xfrm>
          <a:off x="2299197" y="5027157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C150FB9-6643-4556-BA57-1FE6358B9D25}" type="pres">
      <dgm:prSet presAssocID="{4E23BF8D-B13E-4A7C-A7E9-88468A969501}" presName="dot3" presStyleLbl="alignNode1" presStyleIdx="2" presStyleCnt="17"/>
      <dgm:spPr>
        <a:xfrm>
          <a:off x="2121645" y="5090788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3CE9EFF-1B56-4AC5-B956-04616CB63E42}" type="pres">
      <dgm:prSet presAssocID="{4E23BF8D-B13E-4A7C-A7E9-88468A969501}" presName="dot4" presStyleLbl="alignNode1" presStyleIdx="3" presStyleCnt="17"/>
      <dgm:spPr>
        <a:xfrm>
          <a:off x="1941472" y="5142745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8EC7CE-0ECB-4B5B-A174-EF17732108B7}" type="pres">
      <dgm:prSet presAssocID="{4E23BF8D-B13E-4A7C-A7E9-88468A969501}" presName="dot5" presStyleLbl="alignNode1" presStyleIdx="4" presStyleCnt="17"/>
      <dgm:spPr>
        <a:xfrm>
          <a:off x="1759334" y="5183025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0447795-EE41-4273-919E-0E262C7AA5BE}" type="pres">
      <dgm:prSet presAssocID="{4E23BF8D-B13E-4A7C-A7E9-88468A969501}" presName="dot6" presStyleLbl="alignNode1" presStyleIdx="5" presStyleCnt="17"/>
      <dgm:spPr>
        <a:xfrm>
          <a:off x="3462785" y="4252484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BEB6B23-2C4B-4A00-819E-5A26A65CCE35}" type="pres">
      <dgm:prSet presAssocID="{4E23BF8D-B13E-4A7C-A7E9-88468A969501}" presName="dot7" presStyleLbl="alignNode1" presStyleIdx="6" presStyleCnt="17"/>
      <dgm:spPr>
        <a:xfrm>
          <a:off x="3317336" y="4391423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FB16328-C3C1-4794-B6AF-9C4CC003F903}" type="pres">
      <dgm:prSet presAssocID="{4E23BF8D-B13E-4A7C-A7E9-88468A969501}" presName="dot8" presStyleLbl="alignNode1" presStyleIdx="7" presStyleCnt="17"/>
      <dgm:spPr>
        <a:xfrm>
          <a:off x="4094372" y="3427607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9DE2FF1-BA8B-4F43-932A-72FA3C395C5A}" type="pres">
      <dgm:prSet presAssocID="{4E23BF8D-B13E-4A7C-A7E9-88468A969501}" presName="dot9" presStyleLbl="alignNode1" presStyleIdx="8" presStyleCnt="17"/>
      <dgm:spPr>
        <a:xfrm>
          <a:off x="4522200" y="2452115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763249A-3DF5-498C-9955-C235ED1CB171}" type="pres">
      <dgm:prSet presAssocID="{4E23BF8D-B13E-4A7C-A7E9-88468A969501}" presName="dot10" presStyleLbl="alignNode1" presStyleIdx="9" presStyleCnt="17"/>
      <dgm:spPr>
        <a:xfrm>
          <a:off x="4725959" y="1436342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9FFDFC9-3140-402F-9DFA-46EFC4B2A51D}" type="pres">
      <dgm:prSet presAssocID="{4E23BF8D-B13E-4A7C-A7E9-88468A969501}" presName="dotArrow1" presStyleLbl="alignNode1" presStyleIdx="10" presStyleCnt="17"/>
      <dgm:spPr>
        <a:xfrm>
          <a:off x="4548407" y="229090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4620413-4B1D-47E3-BF97-CD072F7C84E5}" type="pres">
      <dgm:prSet presAssocID="{4E23BF8D-B13E-4A7C-A7E9-88468A969501}" presName="dotArrow2" presStyleLbl="alignNode1" presStyleIdx="11" presStyleCnt="17"/>
      <dgm:spPr>
        <a:xfrm>
          <a:off x="4669614" y="131599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E613FB5-69B6-4514-83EC-97C560F4229F}" type="pres">
      <dgm:prSet presAssocID="{4E23BF8D-B13E-4A7C-A7E9-88468A969501}" presName="dotArrow3" presStyleLbl="alignNode1" presStyleIdx="12" presStyleCnt="17"/>
      <dgm:spPr>
        <a:xfrm>
          <a:off x="4791477" y="34109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5680E67-7914-4D85-86EA-470502F5E4B3}" type="pres">
      <dgm:prSet presAssocID="{4E23BF8D-B13E-4A7C-A7E9-88468A969501}" presName="dotArrow4" presStyleLbl="alignNode1" presStyleIdx="13" presStyleCnt="17"/>
      <dgm:spPr>
        <a:xfrm>
          <a:off x="4912684" y="131599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8FD17DB-EC88-48BD-B9DE-E29F54216FC0}" type="pres">
      <dgm:prSet presAssocID="{4E23BF8D-B13E-4A7C-A7E9-88468A969501}" presName="dotArrow5" presStyleLbl="alignNode1" presStyleIdx="14" presStyleCnt="17"/>
      <dgm:spPr>
        <a:xfrm>
          <a:off x="5033891" y="229090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02D804A-03B0-4A14-80B5-137A39DC4808}" type="pres">
      <dgm:prSet presAssocID="{4E23BF8D-B13E-4A7C-A7E9-88468A969501}" presName="dotArrow6" presStyleLbl="alignNode1" presStyleIdx="15" presStyleCnt="17"/>
      <dgm:spPr>
        <a:xfrm>
          <a:off x="4791477" y="239598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CD32542-DC30-4020-98A9-EEE6E823B7ED}" type="pres">
      <dgm:prSet presAssocID="{4E23BF8D-B13E-4A7C-A7E9-88468A969501}" presName="dotArrow7" presStyleLbl="alignNode1" presStyleIdx="16" presStyleCnt="17"/>
      <dgm:spPr>
        <a:xfrm>
          <a:off x="4791477" y="445088"/>
          <a:ext cx="81896" cy="8189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A747039-4051-4F18-92BE-87D1DC49BD09}" type="pres">
      <dgm:prSet presAssocID="{22B2AF25-A283-43E7-B64E-49B83BA9FA43}" presName="parTx1" presStyleLbl="node1" presStyleIdx="0" presStyleCnt="6"/>
      <dgm:spPr/>
    </dgm:pt>
    <dgm:pt modelId="{7C38AD36-0085-4A2E-BF6C-50786994806C}" type="pres">
      <dgm:prSet presAssocID="{7C9F2CE0-C9EF-4348-9E7E-24847F2FD274}" presName="picture1" presStyleCnt="0"/>
      <dgm:spPr/>
    </dgm:pt>
    <dgm:pt modelId="{F9993D6C-FB68-4BE6-8160-644C9080E0B4}" type="pres">
      <dgm:prSet presAssocID="{7C9F2CE0-C9EF-4348-9E7E-24847F2FD274}" presName="imageRepeatNode" presStyleLbl="fgImgPlace1" presStyleIdx="0" presStyleCnt="6"/>
      <dgm:spPr/>
    </dgm:pt>
    <dgm:pt modelId="{2F7B6760-0383-46EE-BC71-C34D1BC1F135}" type="pres">
      <dgm:prSet presAssocID="{146E688C-83CC-4399-BE1B-4FBCAC531DE0}" presName="parTx2" presStyleLbl="node1" presStyleIdx="1" presStyleCnt="6"/>
      <dgm:spPr/>
    </dgm:pt>
    <dgm:pt modelId="{79A80D2A-7430-465D-9D66-BBC87F8FAF81}" type="pres">
      <dgm:prSet presAssocID="{D8082D6D-4FEF-45BD-8463-CDC8AFE43478}" presName="picture2" presStyleCnt="0"/>
      <dgm:spPr/>
    </dgm:pt>
    <dgm:pt modelId="{CDA29325-1176-41C8-8FED-05BC3A2A0E44}" type="pres">
      <dgm:prSet presAssocID="{D8082D6D-4FEF-45BD-8463-CDC8AFE43478}" presName="imageRepeatNode" presStyleLbl="fgImgPlace1" presStyleIdx="1" presStyleCnt="6" custLinFactNeighborX="-9227" custLinFactNeighborY="4227"/>
      <dgm:spPr/>
    </dgm:pt>
    <dgm:pt modelId="{0C170A52-1823-45E7-BCB1-3FE55DEC7C9A}" type="pres">
      <dgm:prSet presAssocID="{A1DCA30E-6E7B-484A-A25C-40E4F1CCA012}" presName="parTx3" presStyleLbl="node1" presStyleIdx="2" presStyleCnt="6"/>
      <dgm:spPr/>
    </dgm:pt>
    <dgm:pt modelId="{D3FCE570-3480-497B-9D1E-FEE96BA02A29}" type="pres">
      <dgm:prSet presAssocID="{4316E804-2EB2-4109-822F-7C5902485080}" presName="picture3" presStyleCnt="0"/>
      <dgm:spPr/>
    </dgm:pt>
    <dgm:pt modelId="{F2003684-380B-4F7E-B5E6-7B8B02362FF8}" type="pres">
      <dgm:prSet presAssocID="{4316E804-2EB2-4109-822F-7C5902485080}" presName="imageRepeatNode" presStyleLbl="fgImgPlace1" presStyleIdx="2" presStyleCnt="6"/>
      <dgm:spPr/>
    </dgm:pt>
    <dgm:pt modelId="{0C29540A-5432-45A7-A44D-A5E86F4AB24C}" type="pres">
      <dgm:prSet presAssocID="{B48CC442-CE98-4540-8ED7-597A6539F6FA}" presName="parTx4" presStyleLbl="node1" presStyleIdx="3" presStyleCnt="6"/>
      <dgm:spPr/>
    </dgm:pt>
    <dgm:pt modelId="{D7E00DC7-8F09-461B-B967-A97B87D8371A}" type="pres">
      <dgm:prSet presAssocID="{0C31AC30-350B-4E22-B06C-3B972F330FF8}" presName="picture4" presStyleCnt="0"/>
      <dgm:spPr/>
    </dgm:pt>
    <dgm:pt modelId="{3A2B4A36-C2EC-49F7-9ED5-E63684F5FB41}" type="pres">
      <dgm:prSet presAssocID="{0C31AC30-350B-4E22-B06C-3B972F330FF8}" presName="imageRepeatNode" presStyleLbl="fgImgPlace1" presStyleIdx="3" presStyleCnt="6" custLinFactNeighborX="-8523" custLinFactNeighborY="-2538"/>
      <dgm:spPr/>
    </dgm:pt>
    <dgm:pt modelId="{6C769617-5B04-43B5-AA49-3F0B1798FBF9}" type="pres">
      <dgm:prSet presAssocID="{5B606343-75D7-40EF-B78D-F76D92F8B3F5}" presName="parTx5" presStyleLbl="node1" presStyleIdx="4" presStyleCnt="6"/>
      <dgm:spPr/>
    </dgm:pt>
    <dgm:pt modelId="{88672B61-545E-4888-B02D-764BE735BE6F}" type="pres">
      <dgm:prSet presAssocID="{C929BF69-2072-4EB0-B692-B1099D293701}" presName="picture5" presStyleCnt="0"/>
      <dgm:spPr/>
    </dgm:pt>
    <dgm:pt modelId="{A5CDD122-CE52-45C1-811B-246222388460}" type="pres">
      <dgm:prSet presAssocID="{C929BF69-2072-4EB0-B692-B1099D293701}" presName="imageRepeatNode" presStyleLbl="fgImgPlace1" presStyleIdx="4" presStyleCnt="6"/>
      <dgm:spPr/>
    </dgm:pt>
    <dgm:pt modelId="{3F4A5142-0205-46B9-9286-2C3E2D63572E}" type="pres">
      <dgm:prSet presAssocID="{B60BB2CD-96B7-4977-A50D-5957AFB6D70A}" presName="parTx6" presStyleLbl="node1" presStyleIdx="5" presStyleCnt="6"/>
      <dgm:spPr/>
    </dgm:pt>
    <dgm:pt modelId="{51B057A0-4869-40C9-B629-E556CBE5824C}" type="pres">
      <dgm:prSet presAssocID="{5B978203-FFA9-47C1-A6D9-4A0EA1D24E4D}" presName="picture6" presStyleCnt="0"/>
      <dgm:spPr/>
    </dgm:pt>
    <dgm:pt modelId="{9E434371-A44E-49B4-90B1-0A188E82D8D7}" type="pres">
      <dgm:prSet presAssocID="{5B978203-FFA9-47C1-A6D9-4A0EA1D24E4D}" presName="imageRepeatNode" presStyleLbl="fgImgPlace1" presStyleIdx="5" presStyleCnt="6"/>
      <dgm:spPr/>
    </dgm:pt>
  </dgm:ptLst>
  <dgm:cxnLst>
    <dgm:cxn modelId="{7E9DD102-006D-4920-9B86-F11E272BD964}" type="presOf" srcId="{D8082D6D-4FEF-45BD-8463-CDC8AFE43478}" destId="{CDA29325-1176-41C8-8FED-05BC3A2A0E44}" srcOrd="0" destOrd="0" presId="urn:microsoft.com/office/officeart/2008/layout/AscendingPictureAccentProcess"/>
    <dgm:cxn modelId="{1FC7DC29-9532-451F-9E52-B463490ADB97}" srcId="{4E23BF8D-B13E-4A7C-A7E9-88468A969501}" destId="{22B2AF25-A283-43E7-B64E-49B83BA9FA43}" srcOrd="0" destOrd="0" parTransId="{4F246D52-1ED8-4651-B0E8-C6E803D1ABF1}" sibTransId="{7C9F2CE0-C9EF-4348-9E7E-24847F2FD274}"/>
    <dgm:cxn modelId="{805FC72E-85C2-4AC0-8B1A-3B29F069542D}" srcId="{4E23BF8D-B13E-4A7C-A7E9-88468A969501}" destId="{5B606343-75D7-40EF-B78D-F76D92F8B3F5}" srcOrd="4" destOrd="0" parTransId="{E4A7E30E-54EA-4078-82CF-0EB225EECB52}" sibTransId="{C929BF69-2072-4EB0-B692-B1099D293701}"/>
    <dgm:cxn modelId="{C8464230-CEFF-44D1-A17D-C03A80F30663}" srcId="{4E23BF8D-B13E-4A7C-A7E9-88468A969501}" destId="{B48CC442-CE98-4540-8ED7-597A6539F6FA}" srcOrd="3" destOrd="0" parTransId="{AA55BBDD-320A-448B-BD51-63AA44F45B88}" sibTransId="{0C31AC30-350B-4E22-B06C-3B972F330FF8}"/>
    <dgm:cxn modelId="{AB82F535-7FB2-4757-85CD-0229CA0267B9}" type="presOf" srcId="{7C9F2CE0-C9EF-4348-9E7E-24847F2FD274}" destId="{F9993D6C-FB68-4BE6-8160-644C9080E0B4}" srcOrd="0" destOrd="0" presId="urn:microsoft.com/office/officeart/2008/layout/AscendingPictureAccentProcess"/>
    <dgm:cxn modelId="{9BCDA537-B73B-41AE-B49F-B6282627E4D2}" type="presOf" srcId="{5B978203-FFA9-47C1-A6D9-4A0EA1D24E4D}" destId="{9E434371-A44E-49B4-90B1-0A188E82D8D7}" srcOrd="0" destOrd="0" presId="urn:microsoft.com/office/officeart/2008/layout/AscendingPictureAccentProcess"/>
    <dgm:cxn modelId="{947AAD3C-F34A-4FD3-93D4-E2148A4DD99D}" type="presOf" srcId="{4E23BF8D-B13E-4A7C-A7E9-88468A969501}" destId="{72D0074F-EACD-46FE-971D-19DC4C60689C}" srcOrd="0" destOrd="0" presId="urn:microsoft.com/office/officeart/2008/layout/AscendingPictureAccentProcess"/>
    <dgm:cxn modelId="{E9B2AA69-0626-4C58-A241-E98B899E2186}" type="presOf" srcId="{B48CC442-CE98-4540-8ED7-597A6539F6FA}" destId="{0C29540A-5432-45A7-A44D-A5E86F4AB24C}" srcOrd="0" destOrd="0" presId="urn:microsoft.com/office/officeart/2008/layout/AscendingPictureAccentProcess"/>
    <dgm:cxn modelId="{D176DC4C-2BCD-4237-B1D5-1CD31BB4EFFF}" type="presOf" srcId="{A1DCA30E-6E7B-484A-A25C-40E4F1CCA012}" destId="{0C170A52-1823-45E7-BCB1-3FE55DEC7C9A}" srcOrd="0" destOrd="0" presId="urn:microsoft.com/office/officeart/2008/layout/AscendingPictureAccentProcess"/>
    <dgm:cxn modelId="{64E1E573-1976-4EF0-BD21-915B34D3F172}" srcId="{4E23BF8D-B13E-4A7C-A7E9-88468A969501}" destId="{A1DCA30E-6E7B-484A-A25C-40E4F1CCA012}" srcOrd="2" destOrd="0" parTransId="{D6A96E8A-FE76-4398-BDC4-0325777E9ACE}" sibTransId="{4316E804-2EB2-4109-822F-7C5902485080}"/>
    <dgm:cxn modelId="{00271B78-AE0E-4555-9870-80721640E55A}" type="presOf" srcId="{146E688C-83CC-4399-BE1B-4FBCAC531DE0}" destId="{2F7B6760-0383-46EE-BC71-C34D1BC1F135}" srcOrd="0" destOrd="0" presId="urn:microsoft.com/office/officeart/2008/layout/AscendingPictureAccentProcess"/>
    <dgm:cxn modelId="{CB03778B-14C3-49F2-82EE-60017B58BB8A}" type="presOf" srcId="{4316E804-2EB2-4109-822F-7C5902485080}" destId="{F2003684-380B-4F7E-B5E6-7B8B02362FF8}" srcOrd="0" destOrd="0" presId="urn:microsoft.com/office/officeart/2008/layout/AscendingPictureAccentProcess"/>
    <dgm:cxn modelId="{994A2C9A-B2A4-4E33-9E1A-9ABD83B9832C}" srcId="{4E23BF8D-B13E-4A7C-A7E9-88468A969501}" destId="{146E688C-83CC-4399-BE1B-4FBCAC531DE0}" srcOrd="1" destOrd="0" parTransId="{0A83B4CB-F9BF-4AFD-9D2F-0B9FE05E19B5}" sibTransId="{D8082D6D-4FEF-45BD-8463-CDC8AFE43478}"/>
    <dgm:cxn modelId="{C491C6A2-49C1-4B49-9429-A5223652E8CE}" type="presOf" srcId="{5B606343-75D7-40EF-B78D-F76D92F8B3F5}" destId="{6C769617-5B04-43B5-AA49-3F0B1798FBF9}" srcOrd="0" destOrd="0" presId="urn:microsoft.com/office/officeart/2008/layout/AscendingPictureAccentProcess"/>
    <dgm:cxn modelId="{F0BE2EBC-AEB8-455A-9645-D61065DBE9E4}" type="presOf" srcId="{C929BF69-2072-4EB0-B692-B1099D293701}" destId="{A5CDD122-CE52-45C1-811B-246222388460}" srcOrd="0" destOrd="0" presId="urn:microsoft.com/office/officeart/2008/layout/AscendingPictureAccentProcess"/>
    <dgm:cxn modelId="{9CFD72DF-3EE8-4190-ADE6-5B228C9D7A62}" type="presOf" srcId="{B60BB2CD-96B7-4977-A50D-5957AFB6D70A}" destId="{3F4A5142-0205-46B9-9286-2C3E2D63572E}" srcOrd="0" destOrd="0" presId="urn:microsoft.com/office/officeart/2008/layout/AscendingPictureAccentProcess"/>
    <dgm:cxn modelId="{0C9FDFEB-1C40-40FC-8800-63244EE19764}" type="presOf" srcId="{0C31AC30-350B-4E22-B06C-3B972F330FF8}" destId="{3A2B4A36-C2EC-49F7-9ED5-E63684F5FB41}" srcOrd="0" destOrd="0" presId="urn:microsoft.com/office/officeart/2008/layout/AscendingPictureAccentProcess"/>
    <dgm:cxn modelId="{E4E215FA-4E48-4D13-9C90-1094177BCDFC}" srcId="{4E23BF8D-B13E-4A7C-A7E9-88468A969501}" destId="{B60BB2CD-96B7-4977-A50D-5957AFB6D70A}" srcOrd="5" destOrd="0" parTransId="{D1300664-3822-41CF-ADB3-60157EAB993F}" sibTransId="{5B978203-FFA9-47C1-A6D9-4A0EA1D24E4D}"/>
    <dgm:cxn modelId="{4E5E66FA-B1F0-462F-9458-4D4D78EC7D3B}" type="presOf" srcId="{22B2AF25-A283-43E7-B64E-49B83BA9FA43}" destId="{9A747039-4051-4F18-92BE-87D1DC49BD09}" srcOrd="0" destOrd="0" presId="urn:microsoft.com/office/officeart/2008/layout/AscendingPictureAccentProcess"/>
    <dgm:cxn modelId="{8145935C-99B2-4E88-B014-A6AC1AFB48F4}" type="presParOf" srcId="{72D0074F-EACD-46FE-971D-19DC4C60689C}" destId="{6CAC594E-A8A6-4440-947D-CD9943D4E18E}" srcOrd="0" destOrd="0" presId="urn:microsoft.com/office/officeart/2008/layout/AscendingPictureAccentProcess"/>
    <dgm:cxn modelId="{BE23E4FC-40E8-409E-A6BB-7690980E5B3A}" type="presParOf" srcId="{72D0074F-EACD-46FE-971D-19DC4C60689C}" destId="{C4CF1829-834E-47CA-9BEB-D9929C9664D4}" srcOrd="1" destOrd="0" presId="urn:microsoft.com/office/officeart/2008/layout/AscendingPictureAccentProcess"/>
    <dgm:cxn modelId="{3792CE30-B156-4A19-8276-91AB234C60AB}" type="presParOf" srcId="{72D0074F-EACD-46FE-971D-19DC4C60689C}" destId="{8C150FB9-6643-4556-BA57-1FE6358B9D25}" srcOrd="2" destOrd="0" presId="urn:microsoft.com/office/officeart/2008/layout/AscendingPictureAccentProcess"/>
    <dgm:cxn modelId="{9796D827-635B-4876-85A1-6861CF3F033C}" type="presParOf" srcId="{72D0074F-EACD-46FE-971D-19DC4C60689C}" destId="{63CE9EFF-1B56-4AC5-B956-04616CB63E42}" srcOrd="3" destOrd="0" presId="urn:microsoft.com/office/officeart/2008/layout/AscendingPictureAccentProcess"/>
    <dgm:cxn modelId="{2FFCE46D-ACE3-43D2-81AE-F7B7C19922CB}" type="presParOf" srcId="{72D0074F-EACD-46FE-971D-19DC4C60689C}" destId="{588EC7CE-0ECB-4B5B-A174-EF17732108B7}" srcOrd="4" destOrd="0" presId="urn:microsoft.com/office/officeart/2008/layout/AscendingPictureAccentProcess"/>
    <dgm:cxn modelId="{0ED3FEF4-1BB7-4B7A-8964-697A488265B6}" type="presParOf" srcId="{72D0074F-EACD-46FE-971D-19DC4C60689C}" destId="{60447795-EE41-4273-919E-0E262C7AA5BE}" srcOrd="5" destOrd="0" presId="urn:microsoft.com/office/officeart/2008/layout/AscendingPictureAccentProcess"/>
    <dgm:cxn modelId="{64C0FBF2-5116-4027-B300-00165C4494D5}" type="presParOf" srcId="{72D0074F-EACD-46FE-971D-19DC4C60689C}" destId="{BBEB6B23-2C4B-4A00-819E-5A26A65CCE35}" srcOrd="6" destOrd="0" presId="urn:microsoft.com/office/officeart/2008/layout/AscendingPictureAccentProcess"/>
    <dgm:cxn modelId="{6F96F4A1-504D-429D-A84A-359E5AA1E7E9}" type="presParOf" srcId="{72D0074F-EACD-46FE-971D-19DC4C60689C}" destId="{4FB16328-C3C1-4794-B6AF-9C4CC003F903}" srcOrd="7" destOrd="0" presId="urn:microsoft.com/office/officeart/2008/layout/AscendingPictureAccentProcess"/>
    <dgm:cxn modelId="{4D9F9F7D-5536-4A7C-9AA8-D8BFA783C419}" type="presParOf" srcId="{72D0074F-EACD-46FE-971D-19DC4C60689C}" destId="{D9DE2FF1-BA8B-4F43-932A-72FA3C395C5A}" srcOrd="8" destOrd="0" presId="urn:microsoft.com/office/officeart/2008/layout/AscendingPictureAccentProcess"/>
    <dgm:cxn modelId="{D64A1C40-AAB9-4D86-A0E5-ECFE5691A64B}" type="presParOf" srcId="{72D0074F-EACD-46FE-971D-19DC4C60689C}" destId="{2763249A-3DF5-498C-9955-C235ED1CB171}" srcOrd="9" destOrd="0" presId="urn:microsoft.com/office/officeart/2008/layout/AscendingPictureAccentProcess"/>
    <dgm:cxn modelId="{B7EC984A-520D-4540-AA90-0F70C1AEBDD0}" type="presParOf" srcId="{72D0074F-EACD-46FE-971D-19DC4C60689C}" destId="{19FFDFC9-3140-402F-9DFA-46EFC4B2A51D}" srcOrd="10" destOrd="0" presId="urn:microsoft.com/office/officeart/2008/layout/AscendingPictureAccentProcess"/>
    <dgm:cxn modelId="{D6DE1040-A3D2-4AAB-BCEB-74EA938B9334}" type="presParOf" srcId="{72D0074F-EACD-46FE-971D-19DC4C60689C}" destId="{64620413-4B1D-47E3-BF97-CD072F7C84E5}" srcOrd="11" destOrd="0" presId="urn:microsoft.com/office/officeart/2008/layout/AscendingPictureAccentProcess"/>
    <dgm:cxn modelId="{1BFAC0CC-A3FC-4771-B92B-B15457F67987}" type="presParOf" srcId="{72D0074F-EACD-46FE-971D-19DC4C60689C}" destId="{BE613FB5-69B6-4514-83EC-97C560F4229F}" srcOrd="12" destOrd="0" presId="urn:microsoft.com/office/officeart/2008/layout/AscendingPictureAccentProcess"/>
    <dgm:cxn modelId="{464BA605-A8D2-45BD-8299-1A2D268C0414}" type="presParOf" srcId="{72D0074F-EACD-46FE-971D-19DC4C60689C}" destId="{F5680E67-7914-4D85-86EA-470502F5E4B3}" srcOrd="13" destOrd="0" presId="urn:microsoft.com/office/officeart/2008/layout/AscendingPictureAccentProcess"/>
    <dgm:cxn modelId="{E64A67CE-E5B7-4DF7-A3DF-C4977EC4794D}" type="presParOf" srcId="{72D0074F-EACD-46FE-971D-19DC4C60689C}" destId="{E8FD17DB-EC88-48BD-B9DE-E29F54216FC0}" srcOrd="14" destOrd="0" presId="urn:microsoft.com/office/officeart/2008/layout/AscendingPictureAccentProcess"/>
    <dgm:cxn modelId="{8A398CBD-4397-4D67-A093-40FCC612C553}" type="presParOf" srcId="{72D0074F-EACD-46FE-971D-19DC4C60689C}" destId="{902D804A-03B0-4A14-80B5-137A39DC4808}" srcOrd="15" destOrd="0" presId="urn:microsoft.com/office/officeart/2008/layout/AscendingPictureAccentProcess"/>
    <dgm:cxn modelId="{122D9963-3417-4F96-A3A5-C1E1EDA267B7}" type="presParOf" srcId="{72D0074F-EACD-46FE-971D-19DC4C60689C}" destId="{BCD32542-DC30-4020-98A9-EEE6E823B7ED}" srcOrd="16" destOrd="0" presId="urn:microsoft.com/office/officeart/2008/layout/AscendingPictureAccentProcess"/>
    <dgm:cxn modelId="{1CFDD612-4D55-4DFC-9260-B064E2E30484}" type="presParOf" srcId="{72D0074F-EACD-46FE-971D-19DC4C60689C}" destId="{9A747039-4051-4F18-92BE-87D1DC49BD09}" srcOrd="17" destOrd="0" presId="urn:microsoft.com/office/officeart/2008/layout/AscendingPictureAccentProcess"/>
    <dgm:cxn modelId="{80424D91-C704-4D4B-B71A-D8991A98FDF5}" type="presParOf" srcId="{72D0074F-EACD-46FE-971D-19DC4C60689C}" destId="{7C38AD36-0085-4A2E-BF6C-50786994806C}" srcOrd="18" destOrd="0" presId="urn:microsoft.com/office/officeart/2008/layout/AscendingPictureAccentProcess"/>
    <dgm:cxn modelId="{9DE279FC-AE85-42A4-8016-9A24D8C537FD}" type="presParOf" srcId="{7C38AD36-0085-4A2E-BF6C-50786994806C}" destId="{F9993D6C-FB68-4BE6-8160-644C9080E0B4}" srcOrd="0" destOrd="0" presId="urn:microsoft.com/office/officeart/2008/layout/AscendingPictureAccentProcess"/>
    <dgm:cxn modelId="{135ED846-EB23-4D16-9D0A-3AFF03EF7A91}" type="presParOf" srcId="{72D0074F-EACD-46FE-971D-19DC4C60689C}" destId="{2F7B6760-0383-46EE-BC71-C34D1BC1F135}" srcOrd="19" destOrd="0" presId="urn:microsoft.com/office/officeart/2008/layout/AscendingPictureAccentProcess"/>
    <dgm:cxn modelId="{738E5A9A-B207-468A-9CF4-449F6AF046D0}" type="presParOf" srcId="{72D0074F-EACD-46FE-971D-19DC4C60689C}" destId="{79A80D2A-7430-465D-9D66-BBC87F8FAF81}" srcOrd="20" destOrd="0" presId="urn:microsoft.com/office/officeart/2008/layout/AscendingPictureAccentProcess"/>
    <dgm:cxn modelId="{34D4268F-E8A9-43B0-B466-7EF81995A947}" type="presParOf" srcId="{79A80D2A-7430-465D-9D66-BBC87F8FAF81}" destId="{CDA29325-1176-41C8-8FED-05BC3A2A0E44}" srcOrd="0" destOrd="0" presId="urn:microsoft.com/office/officeart/2008/layout/AscendingPictureAccentProcess"/>
    <dgm:cxn modelId="{61390730-C278-499F-9941-776F3A02BB61}" type="presParOf" srcId="{72D0074F-EACD-46FE-971D-19DC4C60689C}" destId="{0C170A52-1823-45E7-BCB1-3FE55DEC7C9A}" srcOrd="21" destOrd="0" presId="urn:microsoft.com/office/officeart/2008/layout/AscendingPictureAccentProcess"/>
    <dgm:cxn modelId="{55B8BED1-F7AB-4ED9-A06B-9C84684C41BD}" type="presParOf" srcId="{72D0074F-EACD-46FE-971D-19DC4C60689C}" destId="{D3FCE570-3480-497B-9D1E-FEE96BA02A29}" srcOrd="22" destOrd="0" presId="urn:microsoft.com/office/officeart/2008/layout/AscendingPictureAccentProcess"/>
    <dgm:cxn modelId="{D4D905C7-0485-476B-B696-DCC1AB21A0CA}" type="presParOf" srcId="{D3FCE570-3480-497B-9D1E-FEE96BA02A29}" destId="{F2003684-380B-4F7E-B5E6-7B8B02362FF8}" srcOrd="0" destOrd="0" presId="urn:microsoft.com/office/officeart/2008/layout/AscendingPictureAccentProcess"/>
    <dgm:cxn modelId="{53BF0349-2FFA-4949-962C-C23B8D6D9E7D}" type="presParOf" srcId="{72D0074F-EACD-46FE-971D-19DC4C60689C}" destId="{0C29540A-5432-45A7-A44D-A5E86F4AB24C}" srcOrd="23" destOrd="0" presId="urn:microsoft.com/office/officeart/2008/layout/AscendingPictureAccentProcess"/>
    <dgm:cxn modelId="{F92AB1BC-BF3D-4007-8F6E-82A19FBA73AD}" type="presParOf" srcId="{72D0074F-EACD-46FE-971D-19DC4C60689C}" destId="{D7E00DC7-8F09-461B-B967-A97B87D8371A}" srcOrd="24" destOrd="0" presId="urn:microsoft.com/office/officeart/2008/layout/AscendingPictureAccentProcess"/>
    <dgm:cxn modelId="{7AA1EFF2-61F6-4B57-A70D-E2AB9564FA20}" type="presParOf" srcId="{D7E00DC7-8F09-461B-B967-A97B87D8371A}" destId="{3A2B4A36-C2EC-49F7-9ED5-E63684F5FB41}" srcOrd="0" destOrd="0" presId="urn:microsoft.com/office/officeart/2008/layout/AscendingPictureAccentProcess"/>
    <dgm:cxn modelId="{699C8405-6826-4CC4-93CE-4DC1602B090B}" type="presParOf" srcId="{72D0074F-EACD-46FE-971D-19DC4C60689C}" destId="{6C769617-5B04-43B5-AA49-3F0B1798FBF9}" srcOrd="25" destOrd="0" presId="urn:microsoft.com/office/officeart/2008/layout/AscendingPictureAccentProcess"/>
    <dgm:cxn modelId="{4924D526-2390-4A95-964A-1C22E9A2F537}" type="presParOf" srcId="{72D0074F-EACD-46FE-971D-19DC4C60689C}" destId="{88672B61-545E-4888-B02D-764BE735BE6F}" srcOrd="26" destOrd="0" presId="urn:microsoft.com/office/officeart/2008/layout/AscendingPictureAccentProcess"/>
    <dgm:cxn modelId="{193B02BB-9D89-4EC7-9AF2-811529E520AE}" type="presParOf" srcId="{88672B61-545E-4888-B02D-764BE735BE6F}" destId="{A5CDD122-CE52-45C1-811B-246222388460}" srcOrd="0" destOrd="0" presId="urn:microsoft.com/office/officeart/2008/layout/AscendingPictureAccentProcess"/>
    <dgm:cxn modelId="{4ECD1A14-DA95-4434-8551-2802C7C5A14E}" type="presParOf" srcId="{72D0074F-EACD-46FE-971D-19DC4C60689C}" destId="{3F4A5142-0205-46B9-9286-2C3E2D63572E}" srcOrd="27" destOrd="0" presId="urn:microsoft.com/office/officeart/2008/layout/AscendingPictureAccentProcess"/>
    <dgm:cxn modelId="{A64217D3-1A06-4950-82F9-38C182CF5575}" type="presParOf" srcId="{72D0074F-EACD-46FE-971D-19DC4C60689C}" destId="{51B057A0-4869-40C9-B629-E556CBE5824C}" srcOrd="28" destOrd="0" presId="urn:microsoft.com/office/officeart/2008/layout/AscendingPictureAccentProcess"/>
    <dgm:cxn modelId="{B28F5A7F-4328-429A-B418-1DBB8BC6019C}" type="presParOf" srcId="{51B057A0-4869-40C9-B629-E556CBE5824C}" destId="{9E434371-A44E-49B4-90B1-0A188E82D8D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9F7D34-0A0A-46A0-A326-635CFB37274A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9314F554-3311-40AB-99D7-CE5A901BCB2B}">
      <dgm:prSet phldrT="[文本]" custT="1"/>
      <dgm:spPr/>
      <dgm:t>
        <a:bodyPr/>
        <a:lstStyle/>
        <a:p>
          <a:r>
            <a:rPr lang="en-US" sz="1600" b="0" i="0" dirty="0">
              <a:latin typeface="Arial" panose="020B0604020202020204" pitchFamily="34" charset="0"/>
              <a:cs typeface="Arial" panose="020B0604020202020204" pitchFamily="34" charset="0"/>
            </a:rPr>
            <a:t>First-generation</a:t>
          </a:r>
          <a:br>
            <a:rPr lang="en-US" sz="1600" b="0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0" i="0" dirty="0">
              <a:latin typeface="Arial" panose="020B0604020202020204" pitchFamily="34" charset="0"/>
              <a:cs typeface="Arial" panose="020B0604020202020204" pitchFamily="34" charset="0"/>
            </a:rPr>
            <a:t>sequencing</a:t>
          </a:r>
          <a:endParaRPr lang="zh-CN" alt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567F3C-14EE-4543-81F4-DF54173045EE}" type="parTrans" cxnId="{8BD41F5B-6AD0-493A-A2DF-DF79125EF464}">
      <dgm:prSet/>
      <dgm:spPr/>
      <dgm:t>
        <a:bodyPr/>
        <a:lstStyle/>
        <a:p>
          <a:endParaRPr lang="zh-CN" altLang="en-US" sz="1600">
            <a:solidFill>
              <a:schemeClr val="tx1"/>
            </a:solidFill>
            <a:latin typeface="+mn-lt"/>
          </a:endParaRPr>
        </a:p>
      </dgm:t>
    </dgm:pt>
    <dgm:pt modelId="{8E772B65-0E68-4670-839B-DDC6EBEABC5B}" type="sibTrans" cxnId="{8BD41F5B-6AD0-493A-A2DF-DF79125EF464}">
      <dgm:prSet custT="1"/>
      <dgm:spPr/>
      <dgm:t>
        <a:bodyPr/>
        <a:lstStyle/>
        <a:p>
          <a:endParaRPr lang="zh-CN" altLang="en-US" sz="1600">
            <a:solidFill>
              <a:schemeClr val="tx1"/>
            </a:solidFill>
            <a:latin typeface="+mn-lt"/>
          </a:endParaRPr>
        </a:p>
      </dgm:t>
    </dgm:pt>
    <dgm:pt modelId="{C23002C6-2B0A-418C-B243-7BCE2C2D983E}">
      <dgm:prSet phldrT="[文本]" custT="1"/>
      <dgm:spPr/>
      <dgm:t>
        <a:bodyPr/>
        <a:lstStyle/>
        <a:p>
          <a:r>
            <a:rPr lang="en-US" sz="1600" b="0" i="0" dirty="0">
              <a:latin typeface="Arial" panose="020B0604020202020204" pitchFamily="34" charset="0"/>
              <a:cs typeface="Arial" panose="020B0604020202020204" pitchFamily="34" charset="0"/>
            </a:rPr>
            <a:t>Second(Next)-</a:t>
          </a:r>
          <a:br>
            <a:rPr lang="en-US" sz="1600" b="0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0" i="0" dirty="0">
              <a:latin typeface="Arial" panose="020B0604020202020204" pitchFamily="34" charset="0"/>
              <a:cs typeface="Arial" panose="020B0604020202020204" pitchFamily="34" charset="0"/>
            </a:rPr>
            <a:t>generation sequencing</a:t>
          </a:r>
          <a:endParaRPr lang="zh-CN" alt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4152A0-7F5A-4F9E-975D-59510E98BD45}" type="parTrans" cxnId="{B2525F2C-3C6E-445B-A04E-BFB2C1479F0C}">
      <dgm:prSet/>
      <dgm:spPr/>
      <dgm:t>
        <a:bodyPr/>
        <a:lstStyle/>
        <a:p>
          <a:endParaRPr lang="zh-CN" altLang="en-US" sz="1600">
            <a:solidFill>
              <a:schemeClr val="tx1"/>
            </a:solidFill>
            <a:latin typeface="+mn-lt"/>
          </a:endParaRPr>
        </a:p>
      </dgm:t>
    </dgm:pt>
    <dgm:pt modelId="{29424753-3864-4048-B243-4503C8BCB29A}" type="sibTrans" cxnId="{B2525F2C-3C6E-445B-A04E-BFB2C1479F0C}">
      <dgm:prSet/>
      <dgm:spPr/>
      <dgm:t>
        <a:bodyPr/>
        <a:lstStyle/>
        <a:p>
          <a:endParaRPr lang="zh-CN" altLang="en-US" sz="1600">
            <a:solidFill>
              <a:schemeClr val="tx1"/>
            </a:solidFill>
            <a:latin typeface="+mn-lt"/>
          </a:endParaRPr>
        </a:p>
      </dgm:t>
    </dgm:pt>
    <dgm:pt modelId="{3E974400-7E11-4013-8250-F31AE9FFC3A7}" type="pres">
      <dgm:prSet presAssocID="{7F9F7D34-0A0A-46A0-A326-635CFB37274A}" presName="Name0" presStyleCnt="0">
        <dgm:presLayoutVars>
          <dgm:dir/>
          <dgm:resizeHandles val="exact"/>
        </dgm:presLayoutVars>
      </dgm:prSet>
      <dgm:spPr/>
    </dgm:pt>
    <dgm:pt modelId="{4199096A-0E4D-40E6-B93C-AC871D950B9E}" type="pres">
      <dgm:prSet presAssocID="{9314F554-3311-40AB-99D7-CE5A901BCB2B}" presName="node" presStyleLbl="node1" presStyleIdx="0" presStyleCnt="2" custScaleX="103785">
        <dgm:presLayoutVars>
          <dgm:bulletEnabled val="1"/>
        </dgm:presLayoutVars>
      </dgm:prSet>
      <dgm:spPr/>
    </dgm:pt>
    <dgm:pt modelId="{33C6FF3E-2985-4A32-BD18-16996923E670}" type="pres">
      <dgm:prSet presAssocID="{8E772B65-0E68-4670-839B-DDC6EBEABC5B}" presName="sibTrans" presStyleLbl="sibTrans2D1" presStyleIdx="0" presStyleCnt="1"/>
      <dgm:spPr/>
    </dgm:pt>
    <dgm:pt modelId="{82BC3B1B-C2D3-43DA-8D52-FCB4368985EB}" type="pres">
      <dgm:prSet presAssocID="{8E772B65-0E68-4670-839B-DDC6EBEABC5B}" presName="connectorText" presStyleLbl="sibTrans2D1" presStyleIdx="0" presStyleCnt="1"/>
      <dgm:spPr/>
    </dgm:pt>
    <dgm:pt modelId="{11FDA9A1-4177-4E17-AFB0-258A13C788D5}" type="pres">
      <dgm:prSet presAssocID="{C23002C6-2B0A-418C-B243-7BCE2C2D983E}" presName="node" presStyleLbl="node1" presStyleIdx="1" presStyleCnt="2" custScaleX="122894" custLinFactNeighborX="-18758" custLinFactNeighborY="2980">
        <dgm:presLayoutVars>
          <dgm:bulletEnabled val="1"/>
        </dgm:presLayoutVars>
      </dgm:prSet>
      <dgm:spPr/>
    </dgm:pt>
  </dgm:ptLst>
  <dgm:cxnLst>
    <dgm:cxn modelId="{B2525F2C-3C6E-445B-A04E-BFB2C1479F0C}" srcId="{7F9F7D34-0A0A-46A0-A326-635CFB37274A}" destId="{C23002C6-2B0A-418C-B243-7BCE2C2D983E}" srcOrd="1" destOrd="0" parTransId="{224152A0-7F5A-4F9E-975D-59510E98BD45}" sibTransId="{29424753-3864-4048-B243-4503C8BCB29A}"/>
    <dgm:cxn modelId="{8BD41F5B-6AD0-493A-A2DF-DF79125EF464}" srcId="{7F9F7D34-0A0A-46A0-A326-635CFB37274A}" destId="{9314F554-3311-40AB-99D7-CE5A901BCB2B}" srcOrd="0" destOrd="0" parTransId="{71567F3C-14EE-4543-81F4-DF54173045EE}" sibTransId="{8E772B65-0E68-4670-839B-DDC6EBEABC5B}"/>
    <dgm:cxn modelId="{ED2F0248-24CE-402B-BE7E-CD229653F46E}" type="presOf" srcId="{8E772B65-0E68-4670-839B-DDC6EBEABC5B}" destId="{33C6FF3E-2985-4A32-BD18-16996923E670}" srcOrd="0" destOrd="0" presId="urn:microsoft.com/office/officeart/2005/8/layout/process1"/>
    <dgm:cxn modelId="{F096B77C-4D3F-4007-BE72-268AB49AD7F1}" type="presOf" srcId="{C23002C6-2B0A-418C-B243-7BCE2C2D983E}" destId="{11FDA9A1-4177-4E17-AFB0-258A13C788D5}" srcOrd="0" destOrd="0" presId="urn:microsoft.com/office/officeart/2005/8/layout/process1"/>
    <dgm:cxn modelId="{C2C1E480-5D5F-4EEE-8848-A295E4A8B14D}" type="presOf" srcId="{9314F554-3311-40AB-99D7-CE5A901BCB2B}" destId="{4199096A-0E4D-40E6-B93C-AC871D950B9E}" srcOrd="0" destOrd="0" presId="urn:microsoft.com/office/officeart/2005/8/layout/process1"/>
    <dgm:cxn modelId="{DA80D989-7CF5-4D32-96F7-D73290FA79B0}" type="presOf" srcId="{7F9F7D34-0A0A-46A0-A326-635CFB37274A}" destId="{3E974400-7E11-4013-8250-F31AE9FFC3A7}" srcOrd="0" destOrd="0" presId="urn:microsoft.com/office/officeart/2005/8/layout/process1"/>
    <dgm:cxn modelId="{774509BA-DD13-4854-B7D7-41C95EBC0F12}" type="presOf" srcId="{8E772B65-0E68-4670-839B-DDC6EBEABC5B}" destId="{82BC3B1B-C2D3-43DA-8D52-FCB4368985EB}" srcOrd="1" destOrd="0" presId="urn:microsoft.com/office/officeart/2005/8/layout/process1"/>
    <dgm:cxn modelId="{99554E29-BA35-4467-B661-73C60DE5F56C}" type="presParOf" srcId="{3E974400-7E11-4013-8250-F31AE9FFC3A7}" destId="{4199096A-0E4D-40E6-B93C-AC871D950B9E}" srcOrd="0" destOrd="0" presId="urn:microsoft.com/office/officeart/2005/8/layout/process1"/>
    <dgm:cxn modelId="{E96FADA1-EFB4-43F2-B0A7-449C225579A0}" type="presParOf" srcId="{3E974400-7E11-4013-8250-F31AE9FFC3A7}" destId="{33C6FF3E-2985-4A32-BD18-16996923E670}" srcOrd="1" destOrd="0" presId="urn:microsoft.com/office/officeart/2005/8/layout/process1"/>
    <dgm:cxn modelId="{F8007F9C-2FE0-49DE-9C8A-FF6DE432E127}" type="presParOf" srcId="{33C6FF3E-2985-4A32-BD18-16996923E670}" destId="{82BC3B1B-C2D3-43DA-8D52-FCB4368985EB}" srcOrd="0" destOrd="0" presId="urn:microsoft.com/office/officeart/2005/8/layout/process1"/>
    <dgm:cxn modelId="{CA004251-BE4F-4229-82B6-047E17DF4490}" type="presParOf" srcId="{3E974400-7E11-4013-8250-F31AE9FFC3A7}" destId="{11FDA9A1-4177-4E17-AFB0-258A13C788D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9A7F1D-DEEC-4699-A1DF-EF43D0491586}" type="doc">
      <dgm:prSet loTypeId="urn:microsoft.com/office/officeart/2005/8/layout/bProcess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33E82B1-3D52-459E-9149-8B091510BD3D}">
      <dgm:prSet phldrT="[文本]" custT="1"/>
      <dgm:spPr>
        <a:xfrm>
          <a:off x="3492" y="288937"/>
          <a:ext cx="1726304" cy="792007"/>
        </a:xfrm>
        <a:prstGeom prst="rect">
          <a:avLst/>
        </a:prstGeom>
      </dgm:spPr>
      <dgm:t>
        <a:bodyPr/>
        <a:lstStyle/>
        <a:p>
          <a:endParaRPr lang="en-US" altLang="zh-CN" sz="1400" b="1" dirty="0">
            <a:latin typeface="Arial"/>
            <a:ea typeface="微软雅黑"/>
            <a:cs typeface="+mn-cs"/>
          </a:endParaRPr>
        </a:p>
        <a:p>
          <a:r>
            <a:rPr lang="en-US" altLang="zh-CN" sz="1400" b="1" dirty="0" err="1">
              <a:latin typeface="Arial"/>
              <a:ea typeface="微软雅黑"/>
              <a:cs typeface="+mn-cs"/>
            </a:rPr>
            <a:t>Immunogen</a:t>
          </a:r>
          <a:r>
            <a:rPr lang="en-US" altLang="zh-CN" sz="1400" b="1" dirty="0">
              <a:latin typeface="Arial"/>
              <a:ea typeface="微软雅黑"/>
              <a:cs typeface="+mn-cs"/>
            </a:rPr>
            <a:t> Preparation and Immunization</a:t>
          </a:r>
          <a:endParaRPr lang="zh-CN" altLang="zh-CN" sz="1400" b="1" dirty="0">
            <a:latin typeface="Arial"/>
            <a:ea typeface="微软雅黑"/>
            <a:cs typeface="+mn-cs"/>
          </a:endParaRPr>
        </a:p>
        <a:p>
          <a:endParaRPr lang="zh-CN" altLang="en-US" sz="1800" b="1" dirty="0">
            <a:latin typeface="Arial"/>
            <a:ea typeface="微软雅黑"/>
            <a:cs typeface="+mn-cs"/>
          </a:endParaRPr>
        </a:p>
      </dgm:t>
    </dgm:pt>
    <dgm:pt modelId="{7C05AD38-EFCC-4911-91A8-2C8BAB741572}" type="parTrans" cxnId="{1D3FB9D9-66D0-465D-94CE-263F2C20DE47}">
      <dgm:prSet/>
      <dgm:spPr/>
      <dgm:t>
        <a:bodyPr/>
        <a:lstStyle/>
        <a:p>
          <a:endParaRPr lang="zh-CN" altLang="en-US" b="1"/>
        </a:p>
      </dgm:t>
    </dgm:pt>
    <dgm:pt modelId="{FBA27388-1076-4B3F-895E-34A041128858}" type="sibTrans" cxnId="{1D3FB9D9-66D0-465D-94CE-263F2C20DE47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>
        <a:xfrm>
          <a:off x="1727996" y="639221"/>
          <a:ext cx="6164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</dgm:spPr>
      <dgm:t>
        <a:bodyPr/>
        <a:lstStyle/>
        <a:p>
          <a:endParaRPr lang="zh-CN" altLang="en-US" b="1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gm:t>
    </dgm:pt>
    <dgm:pt modelId="{0ACEC3E2-447A-4FED-8CA5-CC24188F4D54}">
      <dgm:prSet phldrT="[文本]" custT="1"/>
      <dgm:spPr>
        <a:xfrm>
          <a:off x="2376847" y="288937"/>
          <a:ext cx="1726304" cy="792007"/>
        </a:xfrm>
        <a:prstGeom prst="rect">
          <a:avLst/>
        </a:prstGeom>
      </dgm:spPr>
      <dgm:t>
        <a:bodyPr/>
        <a:lstStyle/>
        <a:p>
          <a:endParaRPr lang="en-US" altLang="en-US" sz="1400" b="1" dirty="0">
            <a:latin typeface="Arial"/>
            <a:ea typeface="微软雅黑"/>
            <a:cs typeface="+mn-cs"/>
          </a:endParaRPr>
        </a:p>
        <a:p>
          <a:r>
            <a:rPr lang="en-US" altLang="en-US" sz="1400" b="1" dirty="0">
              <a:latin typeface="Arial"/>
              <a:ea typeface="微软雅黑"/>
              <a:cs typeface="+mn-cs"/>
            </a:rPr>
            <a:t>Hybridoma/ B cell cloning/Beacon platform</a:t>
          </a:r>
          <a:endParaRPr lang="zh-CN" altLang="en-US" sz="1400" b="1" dirty="0">
            <a:latin typeface="Arial"/>
            <a:ea typeface="微软雅黑"/>
            <a:cs typeface="+mn-cs"/>
          </a:endParaRPr>
        </a:p>
        <a:p>
          <a:endParaRPr lang="zh-CN" altLang="en-US" sz="1800" b="1" dirty="0">
            <a:latin typeface="Arial"/>
            <a:ea typeface="微软雅黑"/>
            <a:cs typeface="+mn-cs"/>
          </a:endParaRPr>
        </a:p>
      </dgm:t>
    </dgm:pt>
    <dgm:pt modelId="{FE08B54A-E22F-47BB-8AD1-2B60EA06F885}" type="parTrans" cxnId="{058E76EF-1E5D-4232-938C-49B8D9216FEB}">
      <dgm:prSet/>
      <dgm:spPr/>
      <dgm:t>
        <a:bodyPr/>
        <a:lstStyle/>
        <a:p>
          <a:endParaRPr lang="zh-CN" altLang="en-US" b="1"/>
        </a:p>
      </dgm:t>
    </dgm:pt>
    <dgm:pt modelId="{ABC52224-25E5-4CB2-97BA-CE176199AA04}" type="sibTrans" cxnId="{058E76EF-1E5D-4232-938C-49B8D9216FEB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>
        <a:xfrm>
          <a:off x="4101352" y="639221"/>
          <a:ext cx="6164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</dgm:spPr>
      <dgm:t>
        <a:bodyPr/>
        <a:lstStyle/>
        <a:p>
          <a:endParaRPr lang="zh-CN" altLang="en-US" b="1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gm:t>
    </dgm:pt>
    <dgm:pt modelId="{A0DC2BF3-0A9B-4C85-9ED1-DB0F62CCFE1C}">
      <dgm:prSet phldrT="[文本]" custT="1"/>
      <dgm:spPr>
        <a:xfrm>
          <a:off x="4750203" y="288937"/>
          <a:ext cx="1726304" cy="792007"/>
        </a:xfrm>
        <a:prstGeom prst="rect">
          <a:avLst/>
        </a:prstGeom>
      </dgm:spPr>
      <dgm:t>
        <a:bodyPr/>
        <a:lstStyle/>
        <a:p>
          <a:endParaRPr lang="en-US" altLang="en-US" sz="1400" b="1" dirty="0">
            <a:latin typeface="Arial"/>
            <a:ea typeface="微软雅黑"/>
            <a:cs typeface="+mn-cs"/>
          </a:endParaRPr>
        </a:p>
        <a:p>
          <a:r>
            <a:rPr lang="en-US" altLang="en-US" sz="1400" b="1" dirty="0">
              <a:latin typeface="Arial"/>
              <a:ea typeface="微软雅黑"/>
              <a:cs typeface="+mn-cs"/>
            </a:rPr>
            <a:t>Affinity ranking and Epitope binning</a:t>
          </a:r>
          <a:endParaRPr lang="zh-CN" altLang="en-US" sz="1400" b="1" dirty="0">
            <a:latin typeface="Arial"/>
            <a:ea typeface="微软雅黑"/>
            <a:cs typeface="+mn-cs"/>
          </a:endParaRPr>
        </a:p>
        <a:p>
          <a:endParaRPr lang="zh-CN" altLang="en-US" sz="1800" b="1" dirty="0">
            <a:latin typeface="Arial"/>
            <a:ea typeface="微软雅黑"/>
            <a:cs typeface="+mn-cs"/>
          </a:endParaRPr>
        </a:p>
      </dgm:t>
    </dgm:pt>
    <dgm:pt modelId="{5BC6C5E4-F1CA-4B09-A5A5-3CA6CF0FDF5C}" type="parTrans" cxnId="{6E5B39FA-BEB0-4C95-8CAA-EC59E64C42E6}">
      <dgm:prSet/>
      <dgm:spPr/>
      <dgm:t>
        <a:bodyPr/>
        <a:lstStyle/>
        <a:p>
          <a:endParaRPr lang="zh-CN" altLang="en-US" b="1"/>
        </a:p>
      </dgm:t>
    </dgm:pt>
    <dgm:pt modelId="{91FBAD9E-CF5C-4235-9841-CCA5C1616CA3}" type="sibTrans" cxnId="{6E5B39FA-BEB0-4C95-8CAA-EC59E64C42E6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>
        <a:xfrm>
          <a:off x="866644" y="1079145"/>
          <a:ext cx="4746710" cy="616451"/>
        </a:xfrm>
        <a:custGeom>
          <a:avLst/>
          <a:gdLst/>
          <a:ahLst/>
          <a:cxnLst/>
          <a:rect l="0" t="0" r="0" b="0"/>
          <a:pathLst>
            <a:path>
              <a:moveTo>
                <a:pt x="4746710" y="0"/>
              </a:moveTo>
              <a:lnTo>
                <a:pt x="4746710" y="325325"/>
              </a:lnTo>
              <a:lnTo>
                <a:pt x="0" y="325325"/>
              </a:lnTo>
              <a:lnTo>
                <a:pt x="0" y="616451"/>
              </a:lnTo>
            </a:path>
          </a:pathLst>
        </a:custGeom>
      </dgm:spPr>
      <dgm:t>
        <a:bodyPr/>
        <a:lstStyle/>
        <a:p>
          <a:endParaRPr lang="zh-CN" altLang="en-US" b="1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gm:t>
    </dgm:pt>
    <dgm:pt modelId="{08314E27-A033-470D-85C9-733C6F860674}">
      <dgm:prSet phldrT="[文本]" custT="1"/>
      <dgm:spPr>
        <a:xfrm>
          <a:off x="3492" y="1727996"/>
          <a:ext cx="1726304" cy="792007"/>
        </a:xfrm>
        <a:prstGeom prst="rect">
          <a:avLst/>
        </a:prstGeom>
      </dgm:spPr>
      <dgm:t>
        <a:bodyPr/>
        <a:lstStyle/>
        <a:p>
          <a:endParaRPr lang="en-US" altLang="en-US" sz="1400" b="1">
            <a:latin typeface="Arial"/>
            <a:ea typeface="微软雅黑"/>
            <a:cs typeface="+mn-cs"/>
          </a:endParaRPr>
        </a:p>
        <a:p>
          <a:r>
            <a:rPr lang="en-US" altLang="en-US" sz="1400" b="1">
              <a:latin typeface="Arial"/>
              <a:ea typeface="微软雅黑"/>
              <a:cs typeface="+mn-cs"/>
            </a:rPr>
            <a:t>Antibody conjugation and Pairing </a:t>
          </a:r>
          <a:endParaRPr lang="zh-CN" altLang="en-US" sz="1400" b="1">
            <a:latin typeface="Arial"/>
            <a:ea typeface="微软雅黑"/>
            <a:cs typeface="+mn-cs"/>
          </a:endParaRPr>
        </a:p>
        <a:p>
          <a:endParaRPr lang="zh-CN" altLang="en-US" sz="1800" b="1" dirty="0">
            <a:latin typeface="Arial"/>
            <a:ea typeface="微软雅黑"/>
            <a:cs typeface="+mn-cs"/>
          </a:endParaRPr>
        </a:p>
      </dgm:t>
    </dgm:pt>
    <dgm:pt modelId="{ED938C51-C767-43F1-BD0C-4B7756035409}" type="parTrans" cxnId="{37C3C27A-8FED-4FBE-AD80-266662776AAE}">
      <dgm:prSet/>
      <dgm:spPr/>
      <dgm:t>
        <a:bodyPr/>
        <a:lstStyle/>
        <a:p>
          <a:endParaRPr lang="zh-CN" altLang="en-US" b="1"/>
        </a:p>
      </dgm:t>
    </dgm:pt>
    <dgm:pt modelId="{0FB4BDD0-BB30-480E-A20F-809EE0EC97D3}" type="sibTrans" cxnId="{37C3C27A-8FED-4FBE-AD80-266662776AAE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>
        <a:xfrm>
          <a:off x="1727996" y="2078280"/>
          <a:ext cx="6164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</dgm:spPr>
      <dgm:t>
        <a:bodyPr/>
        <a:lstStyle/>
        <a:p>
          <a:endParaRPr lang="zh-CN" altLang="en-US" b="1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gm:t>
    </dgm:pt>
    <dgm:pt modelId="{B13263DC-E767-456E-A31D-3492B9EC83E4}">
      <dgm:prSet phldrT="[文本]" custT="1"/>
      <dgm:spPr>
        <a:xfrm>
          <a:off x="2376847" y="1727996"/>
          <a:ext cx="1726304" cy="792007"/>
        </a:xfrm>
        <a:prstGeom prst="rect">
          <a:avLst/>
        </a:prstGeom>
      </dgm:spPr>
      <dgm:t>
        <a:bodyPr/>
        <a:lstStyle/>
        <a:p>
          <a:endParaRPr lang="en-US" altLang="zh-CN" sz="1400" b="1" dirty="0">
            <a:latin typeface="Arial"/>
            <a:ea typeface="微软雅黑"/>
            <a:cs typeface="+mn-cs"/>
          </a:endParaRPr>
        </a:p>
        <a:p>
          <a:r>
            <a:rPr lang="en-US" altLang="zh-CN" sz="1400" b="1" dirty="0">
              <a:latin typeface="Arial"/>
              <a:ea typeface="微软雅黑"/>
              <a:cs typeface="+mn-cs"/>
            </a:rPr>
            <a:t>Kit development</a:t>
          </a:r>
          <a:endParaRPr lang="zh-CN" altLang="zh-CN" sz="1400" b="1" dirty="0">
            <a:latin typeface="Arial"/>
            <a:ea typeface="微软雅黑"/>
            <a:cs typeface="+mn-cs"/>
          </a:endParaRPr>
        </a:p>
        <a:p>
          <a:endParaRPr lang="zh-CN" altLang="en-US" sz="1800" b="1" dirty="0">
            <a:latin typeface="Arial"/>
            <a:ea typeface="微软雅黑"/>
            <a:cs typeface="+mn-cs"/>
          </a:endParaRPr>
        </a:p>
      </dgm:t>
    </dgm:pt>
    <dgm:pt modelId="{A569CD58-FEC8-4189-A632-6E48FF1747A3}" type="parTrans" cxnId="{D90D2B39-9B5E-4F56-BE15-829D8C2D7C1E}">
      <dgm:prSet/>
      <dgm:spPr/>
      <dgm:t>
        <a:bodyPr/>
        <a:lstStyle/>
        <a:p>
          <a:endParaRPr lang="zh-CN" altLang="en-US" b="1"/>
        </a:p>
      </dgm:t>
    </dgm:pt>
    <dgm:pt modelId="{D8B429B3-2AC7-477F-A7C2-01AB381CEA24}" type="sibTrans" cxnId="{D90D2B39-9B5E-4F56-BE15-829D8C2D7C1E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>
        <a:xfrm>
          <a:off x="4101352" y="2078280"/>
          <a:ext cx="6164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</dgm:spPr>
      <dgm:t>
        <a:bodyPr/>
        <a:lstStyle/>
        <a:p>
          <a:endParaRPr lang="zh-CN" altLang="en-US" b="1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gm:t>
    </dgm:pt>
    <dgm:pt modelId="{160817AE-D9F9-45AC-B0CC-DBF4EA50A34B}">
      <dgm:prSet custT="1"/>
      <dgm:spPr>
        <a:xfrm>
          <a:off x="4750203" y="1727996"/>
          <a:ext cx="1726304" cy="792007"/>
        </a:xfrm>
        <a:prstGeom prst="rect">
          <a:avLst/>
        </a:prstGeom>
      </dgm:spPr>
      <dgm:t>
        <a:bodyPr/>
        <a:lstStyle/>
        <a:p>
          <a:r>
            <a:rPr lang="en-US" altLang="en-US" sz="1400" b="1" dirty="0">
              <a:latin typeface="Arial"/>
              <a:ea typeface="微软雅黑"/>
              <a:cs typeface="+mn-cs"/>
            </a:rPr>
            <a:t>Clinical Trial</a:t>
          </a:r>
          <a:endParaRPr lang="zh-CN" altLang="en-US" sz="1400" b="1" dirty="0">
            <a:latin typeface="Arial"/>
            <a:ea typeface="微软雅黑"/>
            <a:cs typeface="+mn-cs"/>
          </a:endParaRPr>
        </a:p>
      </dgm:t>
    </dgm:pt>
    <dgm:pt modelId="{1C0D1D39-032D-4EBE-8347-613E5D6D1408}" type="parTrans" cxnId="{1201354B-42D9-44DE-9414-8B58CFB90B73}">
      <dgm:prSet/>
      <dgm:spPr/>
      <dgm:t>
        <a:bodyPr/>
        <a:lstStyle/>
        <a:p>
          <a:endParaRPr lang="zh-CN" altLang="en-US" b="1"/>
        </a:p>
      </dgm:t>
    </dgm:pt>
    <dgm:pt modelId="{1A9E4A30-429D-4A7A-AAEA-EF6DFE6F2989}" type="sibTrans" cxnId="{1201354B-42D9-44DE-9414-8B58CFB90B73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>
        <a:xfrm>
          <a:off x="866644" y="2518203"/>
          <a:ext cx="4746710" cy="616451"/>
        </a:xfrm>
        <a:custGeom>
          <a:avLst/>
          <a:gdLst/>
          <a:ahLst/>
          <a:cxnLst/>
          <a:rect l="0" t="0" r="0" b="0"/>
          <a:pathLst>
            <a:path>
              <a:moveTo>
                <a:pt x="4746710" y="0"/>
              </a:moveTo>
              <a:lnTo>
                <a:pt x="4746710" y="325325"/>
              </a:lnTo>
              <a:lnTo>
                <a:pt x="0" y="325325"/>
              </a:lnTo>
              <a:lnTo>
                <a:pt x="0" y="616451"/>
              </a:lnTo>
            </a:path>
          </a:pathLst>
        </a:custGeom>
      </dgm:spPr>
      <dgm:t>
        <a:bodyPr/>
        <a:lstStyle/>
        <a:p>
          <a:endParaRPr lang="zh-CN" altLang="en-US" b="1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gm:t>
    </dgm:pt>
    <dgm:pt modelId="{59CCEB8A-EC68-4217-8428-B94E77251CCE}">
      <dgm:prSet custT="1"/>
      <dgm:spPr>
        <a:xfrm>
          <a:off x="3492" y="3167054"/>
          <a:ext cx="1726304" cy="792007"/>
        </a:xfrm>
        <a:prstGeom prst="rect">
          <a:avLst/>
        </a:prstGeom>
      </dgm:spPr>
      <dgm:t>
        <a:bodyPr/>
        <a:lstStyle/>
        <a:p>
          <a:endParaRPr lang="en-US" altLang="en-US" sz="1400" b="1" dirty="0">
            <a:latin typeface="Arial"/>
            <a:ea typeface="微软雅黑"/>
            <a:cs typeface="+mn-cs"/>
          </a:endParaRPr>
        </a:p>
        <a:p>
          <a:r>
            <a:rPr lang="en-US" altLang="en-US" sz="1400" b="1" dirty="0">
              <a:latin typeface="Arial"/>
              <a:ea typeface="微软雅黑"/>
              <a:cs typeface="+mn-cs"/>
            </a:rPr>
            <a:t>Kit Transfer </a:t>
          </a:r>
          <a:r>
            <a:rPr lang="en-US" altLang="zh-CN" sz="1400" b="1" dirty="0">
              <a:latin typeface="Arial"/>
              <a:ea typeface="微软雅黑"/>
              <a:cs typeface="+mn-cs"/>
            </a:rPr>
            <a:t>to production</a:t>
          </a:r>
          <a:endParaRPr lang="zh-CN" altLang="en-US" sz="1400" b="1" dirty="0">
            <a:latin typeface="Arial"/>
            <a:ea typeface="微软雅黑"/>
            <a:cs typeface="+mn-cs"/>
          </a:endParaRPr>
        </a:p>
      </dgm:t>
    </dgm:pt>
    <dgm:pt modelId="{6C3BF539-477C-4910-A262-A9AC249A7766}" type="parTrans" cxnId="{C20513BE-234A-43BC-AE72-606F3D290079}">
      <dgm:prSet/>
      <dgm:spPr/>
      <dgm:t>
        <a:bodyPr/>
        <a:lstStyle/>
        <a:p>
          <a:endParaRPr lang="zh-CN" altLang="en-US" b="1"/>
        </a:p>
      </dgm:t>
    </dgm:pt>
    <dgm:pt modelId="{8E9FDAF1-00BF-45A1-A9C1-F25043A65935}" type="sibTrans" cxnId="{C20513BE-234A-43BC-AE72-606F3D290079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>
        <a:xfrm>
          <a:off x="1727996" y="3517338"/>
          <a:ext cx="6164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</dgm:spPr>
      <dgm:t>
        <a:bodyPr/>
        <a:lstStyle/>
        <a:p>
          <a:endParaRPr lang="zh-CN" altLang="en-US" b="1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gm:t>
    </dgm:pt>
    <dgm:pt modelId="{192AB07F-FB58-4281-B5C5-25D92986AF5A}">
      <dgm:prSet custT="1"/>
      <dgm:spPr>
        <a:xfrm>
          <a:off x="4750203" y="3167054"/>
          <a:ext cx="1726304" cy="792007"/>
        </a:xfrm>
        <a:prstGeom prst="rect">
          <a:avLst/>
        </a:prstGeom>
      </dgm:spPr>
      <dgm:t>
        <a:bodyPr/>
        <a:lstStyle/>
        <a:p>
          <a:r>
            <a:rPr lang="en-US" altLang="en-US" sz="1400" b="1" dirty="0">
              <a:latin typeface="Arial"/>
              <a:ea typeface="微软雅黑"/>
              <a:cs typeface="+mn-cs"/>
            </a:rPr>
            <a:t>Kit manufacturing</a:t>
          </a:r>
        </a:p>
        <a:p>
          <a:r>
            <a:rPr lang="en-US" altLang="en-US" sz="1400" b="1" dirty="0">
              <a:latin typeface="Arial"/>
              <a:ea typeface="微软雅黑"/>
              <a:cs typeface="+mn-cs"/>
            </a:rPr>
            <a:t>(GMP level)</a:t>
          </a:r>
          <a:endParaRPr lang="zh-CN" altLang="en-US" sz="1400" b="1" dirty="0">
            <a:latin typeface="Arial"/>
            <a:ea typeface="微软雅黑"/>
            <a:cs typeface="+mn-cs"/>
          </a:endParaRPr>
        </a:p>
      </dgm:t>
    </dgm:pt>
    <dgm:pt modelId="{F02AA3D3-A1C3-4477-8C62-9AC742949EB6}" type="sibTrans" cxnId="{6A321F3E-F6F2-435C-A3EB-93CD550DEB8C}">
      <dgm:prSet/>
      <dgm:spPr/>
      <dgm:t>
        <a:bodyPr/>
        <a:lstStyle/>
        <a:p>
          <a:endParaRPr lang="zh-CN" altLang="en-US" b="1"/>
        </a:p>
      </dgm:t>
    </dgm:pt>
    <dgm:pt modelId="{496077AA-9340-4D34-8137-CA141B3564B6}" type="parTrans" cxnId="{6A321F3E-F6F2-435C-A3EB-93CD550DEB8C}">
      <dgm:prSet/>
      <dgm:spPr/>
      <dgm:t>
        <a:bodyPr/>
        <a:lstStyle/>
        <a:p>
          <a:endParaRPr lang="zh-CN" altLang="en-US" b="1"/>
        </a:p>
      </dgm:t>
    </dgm:pt>
    <dgm:pt modelId="{BAF653FA-B394-42F6-BD8A-B13C2A237F7B}">
      <dgm:prSet custT="1"/>
      <dgm:spPr>
        <a:xfrm>
          <a:off x="2376847" y="3167054"/>
          <a:ext cx="1726304" cy="792007"/>
        </a:xfrm>
        <a:prstGeom prst="rect">
          <a:avLst/>
        </a:prstGeom>
      </dgm:spPr>
      <dgm:t>
        <a:bodyPr/>
        <a:lstStyle/>
        <a:p>
          <a:r>
            <a:rPr lang="en-US" altLang="en-US" sz="1400" b="1" dirty="0">
              <a:latin typeface="Arial"/>
              <a:ea typeface="微软雅黑"/>
              <a:cs typeface="+mn-cs"/>
            </a:rPr>
            <a:t>Kit registration</a:t>
          </a:r>
          <a:endParaRPr lang="zh-CN" altLang="en-US" sz="1400" b="1" dirty="0">
            <a:latin typeface="Arial"/>
            <a:ea typeface="微软雅黑"/>
            <a:cs typeface="+mn-cs"/>
          </a:endParaRPr>
        </a:p>
      </dgm:t>
    </dgm:pt>
    <dgm:pt modelId="{D2B0C0E4-B553-47DD-A523-1DDE0296B6D2}" type="sibTrans" cxnId="{21ABE77E-0E3F-4055-9357-7BF3D67089B3}">
      <dgm:prSet>
        <dgm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dgm:style>
      </dgm:prSet>
      <dgm:spPr>
        <a:xfrm>
          <a:off x="4101352" y="3517338"/>
          <a:ext cx="6164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</dgm:spPr>
      <dgm:t>
        <a:bodyPr/>
        <a:lstStyle/>
        <a:p>
          <a:endParaRPr lang="zh-CN" altLang="en-US" b="1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gm:t>
    </dgm:pt>
    <dgm:pt modelId="{456E8DDB-15EE-4817-8790-9EE000770DCC}" type="parTrans" cxnId="{21ABE77E-0E3F-4055-9357-7BF3D67089B3}">
      <dgm:prSet/>
      <dgm:spPr/>
      <dgm:t>
        <a:bodyPr/>
        <a:lstStyle/>
        <a:p>
          <a:endParaRPr lang="zh-CN" altLang="en-US" b="1"/>
        </a:p>
      </dgm:t>
    </dgm:pt>
    <dgm:pt modelId="{85E07C93-E27E-463F-ACE0-A63D2C3E6E8D}" type="pres">
      <dgm:prSet presAssocID="{CB9A7F1D-DEEC-4699-A1DF-EF43D0491586}" presName="Name0" presStyleCnt="0">
        <dgm:presLayoutVars>
          <dgm:dir/>
          <dgm:resizeHandles val="exact"/>
        </dgm:presLayoutVars>
      </dgm:prSet>
      <dgm:spPr/>
    </dgm:pt>
    <dgm:pt modelId="{592D6E2D-96CE-4C52-AF6F-0EEFC4DFCB29}" type="pres">
      <dgm:prSet presAssocID="{533E82B1-3D52-459E-9149-8B091510BD3D}" presName="node" presStyleLbl="node1" presStyleIdx="0" presStyleCnt="9" custScaleX="61363" custScaleY="46921">
        <dgm:presLayoutVars>
          <dgm:bulletEnabled val="1"/>
        </dgm:presLayoutVars>
      </dgm:prSet>
      <dgm:spPr/>
    </dgm:pt>
    <dgm:pt modelId="{1BAFD5B8-0289-430E-878C-6C88137BBD62}" type="pres">
      <dgm:prSet presAssocID="{FBA27388-1076-4B3F-895E-34A041128858}" presName="sibTrans" presStyleLbl="sibTrans1D1" presStyleIdx="0" presStyleCnt="8"/>
      <dgm:spPr/>
    </dgm:pt>
    <dgm:pt modelId="{EC35F844-177D-4337-A239-895908F07C17}" type="pres">
      <dgm:prSet presAssocID="{FBA27388-1076-4B3F-895E-34A041128858}" presName="connectorText" presStyleLbl="sibTrans1D1" presStyleIdx="0" presStyleCnt="8"/>
      <dgm:spPr/>
    </dgm:pt>
    <dgm:pt modelId="{D197A11A-4AF5-4F0C-9A91-5791B41108A9}" type="pres">
      <dgm:prSet presAssocID="{0ACEC3E2-447A-4FED-8CA5-CC24188F4D54}" presName="node" presStyleLbl="node1" presStyleIdx="1" presStyleCnt="9" custScaleX="61363" custScaleY="46921">
        <dgm:presLayoutVars>
          <dgm:bulletEnabled val="1"/>
        </dgm:presLayoutVars>
      </dgm:prSet>
      <dgm:spPr/>
    </dgm:pt>
    <dgm:pt modelId="{458FD556-18EF-4A30-A28B-6173EF55C708}" type="pres">
      <dgm:prSet presAssocID="{ABC52224-25E5-4CB2-97BA-CE176199AA04}" presName="sibTrans" presStyleLbl="sibTrans1D1" presStyleIdx="1" presStyleCnt="8"/>
      <dgm:spPr/>
    </dgm:pt>
    <dgm:pt modelId="{335C074F-CF37-46E1-A628-14D10953CC59}" type="pres">
      <dgm:prSet presAssocID="{ABC52224-25E5-4CB2-97BA-CE176199AA04}" presName="connectorText" presStyleLbl="sibTrans1D1" presStyleIdx="1" presStyleCnt="8"/>
      <dgm:spPr/>
    </dgm:pt>
    <dgm:pt modelId="{0A8613F3-F529-492C-AA9C-30D023974972}" type="pres">
      <dgm:prSet presAssocID="{A0DC2BF3-0A9B-4C85-9ED1-DB0F62CCFE1C}" presName="node" presStyleLbl="node1" presStyleIdx="2" presStyleCnt="9" custScaleX="61363" custScaleY="46921">
        <dgm:presLayoutVars>
          <dgm:bulletEnabled val="1"/>
        </dgm:presLayoutVars>
      </dgm:prSet>
      <dgm:spPr/>
    </dgm:pt>
    <dgm:pt modelId="{A1972538-C19C-41E7-9B64-59591967BF3E}" type="pres">
      <dgm:prSet presAssocID="{91FBAD9E-CF5C-4235-9841-CCA5C1616CA3}" presName="sibTrans" presStyleLbl="sibTrans1D1" presStyleIdx="2" presStyleCnt="8"/>
      <dgm:spPr/>
    </dgm:pt>
    <dgm:pt modelId="{4A58F2C0-ED80-47B7-AB20-B4CA5512F83D}" type="pres">
      <dgm:prSet presAssocID="{91FBAD9E-CF5C-4235-9841-CCA5C1616CA3}" presName="connectorText" presStyleLbl="sibTrans1D1" presStyleIdx="2" presStyleCnt="8"/>
      <dgm:spPr/>
    </dgm:pt>
    <dgm:pt modelId="{DB801D73-F739-4301-9B37-11F7DD7DCCE0}" type="pres">
      <dgm:prSet presAssocID="{08314E27-A033-470D-85C9-733C6F860674}" presName="node" presStyleLbl="node1" presStyleIdx="3" presStyleCnt="9" custScaleX="61363" custScaleY="46921">
        <dgm:presLayoutVars>
          <dgm:bulletEnabled val="1"/>
        </dgm:presLayoutVars>
      </dgm:prSet>
      <dgm:spPr/>
    </dgm:pt>
    <dgm:pt modelId="{02CF25B2-2D53-4BA0-B44E-02A57FB5E825}" type="pres">
      <dgm:prSet presAssocID="{0FB4BDD0-BB30-480E-A20F-809EE0EC97D3}" presName="sibTrans" presStyleLbl="sibTrans1D1" presStyleIdx="3" presStyleCnt="8"/>
      <dgm:spPr/>
    </dgm:pt>
    <dgm:pt modelId="{74D4DD01-708F-4B23-B8A8-5433D15B380F}" type="pres">
      <dgm:prSet presAssocID="{0FB4BDD0-BB30-480E-A20F-809EE0EC97D3}" presName="connectorText" presStyleLbl="sibTrans1D1" presStyleIdx="3" presStyleCnt="8"/>
      <dgm:spPr/>
    </dgm:pt>
    <dgm:pt modelId="{1F1ABA4A-D6A1-4774-AFF6-AF668811EB7A}" type="pres">
      <dgm:prSet presAssocID="{B13263DC-E767-456E-A31D-3492B9EC83E4}" presName="node" presStyleLbl="node1" presStyleIdx="4" presStyleCnt="9" custScaleX="61363" custScaleY="46921" custLinFactNeighborX="253" custLinFactNeighborY="1575">
        <dgm:presLayoutVars>
          <dgm:bulletEnabled val="1"/>
        </dgm:presLayoutVars>
      </dgm:prSet>
      <dgm:spPr/>
    </dgm:pt>
    <dgm:pt modelId="{5C17BCAC-7439-49D0-93FB-76C773449F21}" type="pres">
      <dgm:prSet presAssocID="{D8B429B3-2AC7-477F-A7C2-01AB381CEA24}" presName="sibTrans" presStyleLbl="sibTrans1D1" presStyleIdx="4" presStyleCnt="8"/>
      <dgm:spPr/>
    </dgm:pt>
    <dgm:pt modelId="{119981CC-37B0-4D80-9B58-02A679A6D113}" type="pres">
      <dgm:prSet presAssocID="{D8B429B3-2AC7-477F-A7C2-01AB381CEA24}" presName="connectorText" presStyleLbl="sibTrans1D1" presStyleIdx="4" presStyleCnt="8"/>
      <dgm:spPr/>
    </dgm:pt>
    <dgm:pt modelId="{06CDB15A-FF9F-48AB-8125-157C16104221}" type="pres">
      <dgm:prSet presAssocID="{160817AE-D9F9-45AC-B0CC-DBF4EA50A34B}" presName="node" presStyleLbl="node1" presStyleIdx="5" presStyleCnt="9" custScaleX="61363" custScaleY="46921" custLinFactNeighborX="2085" custLinFactNeighborY="230">
        <dgm:presLayoutVars>
          <dgm:bulletEnabled val="1"/>
        </dgm:presLayoutVars>
      </dgm:prSet>
      <dgm:spPr/>
    </dgm:pt>
    <dgm:pt modelId="{086DE32A-0E6F-47C7-AF50-CDAD1FE5DF2F}" type="pres">
      <dgm:prSet presAssocID="{1A9E4A30-429D-4A7A-AAEA-EF6DFE6F2989}" presName="sibTrans" presStyleLbl="sibTrans1D1" presStyleIdx="5" presStyleCnt="8"/>
      <dgm:spPr/>
    </dgm:pt>
    <dgm:pt modelId="{29D1AB3D-0D08-4AB3-A162-CE69FB67DB59}" type="pres">
      <dgm:prSet presAssocID="{1A9E4A30-429D-4A7A-AAEA-EF6DFE6F2989}" presName="connectorText" presStyleLbl="sibTrans1D1" presStyleIdx="5" presStyleCnt="8"/>
      <dgm:spPr/>
    </dgm:pt>
    <dgm:pt modelId="{EB591CED-CA0F-482D-B21A-F9A8D1DF0275}" type="pres">
      <dgm:prSet presAssocID="{59CCEB8A-EC68-4217-8428-B94E77251CCE}" presName="node" presStyleLbl="node1" presStyleIdx="6" presStyleCnt="9" custScaleX="61363" custScaleY="46921">
        <dgm:presLayoutVars>
          <dgm:bulletEnabled val="1"/>
        </dgm:presLayoutVars>
      </dgm:prSet>
      <dgm:spPr/>
    </dgm:pt>
    <dgm:pt modelId="{7A140A3F-2206-43EC-9738-4761ADFB703C}" type="pres">
      <dgm:prSet presAssocID="{8E9FDAF1-00BF-45A1-A9C1-F25043A65935}" presName="sibTrans" presStyleLbl="sibTrans1D1" presStyleIdx="6" presStyleCnt="8"/>
      <dgm:spPr/>
    </dgm:pt>
    <dgm:pt modelId="{30823488-F3A4-4068-8EF4-20E92C1B6209}" type="pres">
      <dgm:prSet presAssocID="{8E9FDAF1-00BF-45A1-A9C1-F25043A65935}" presName="connectorText" presStyleLbl="sibTrans1D1" presStyleIdx="6" presStyleCnt="8"/>
      <dgm:spPr/>
    </dgm:pt>
    <dgm:pt modelId="{DB2DF4A7-8BFB-4D7B-B84B-E603D13BBF20}" type="pres">
      <dgm:prSet presAssocID="{BAF653FA-B394-42F6-BD8A-B13C2A237F7B}" presName="node" presStyleLbl="node1" presStyleIdx="7" presStyleCnt="9" custScaleX="61363" custScaleY="46921">
        <dgm:presLayoutVars>
          <dgm:bulletEnabled val="1"/>
        </dgm:presLayoutVars>
      </dgm:prSet>
      <dgm:spPr/>
    </dgm:pt>
    <dgm:pt modelId="{8C70BB98-BD7A-4FF4-9B4E-2B4D6A2AFD75}" type="pres">
      <dgm:prSet presAssocID="{D2B0C0E4-B553-47DD-A523-1DDE0296B6D2}" presName="sibTrans" presStyleLbl="sibTrans1D1" presStyleIdx="7" presStyleCnt="8"/>
      <dgm:spPr/>
    </dgm:pt>
    <dgm:pt modelId="{93B52D51-487E-4644-B402-208E7E530E9C}" type="pres">
      <dgm:prSet presAssocID="{D2B0C0E4-B553-47DD-A523-1DDE0296B6D2}" presName="connectorText" presStyleLbl="sibTrans1D1" presStyleIdx="7" presStyleCnt="8"/>
      <dgm:spPr/>
    </dgm:pt>
    <dgm:pt modelId="{FD096F78-92FF-42B2-B5B8-A9ABB7A7C7CD}" type="pres">
      <dgm:prSet presAssocID="{192AB07F-FB58-4281-B5C5-25D92986AF5A}" presName="node" presStyleLbl="node1" presStyleIdx="8" presStyleCnt="9" custScaleX="61363" custScaleY="46921">
        <dgm:presLayoutVars>
          <dgm:bulletEnabled val="1"/>
        </dgm:presLayoutVars>
      </dgm:prSet>
      <dgm:spPr/>
    </dgm:pt>
  </dgm:ptLst>
  <dgm:cxnLst>
    <dgm:cxn modelId="{20085D12-2D5A-48AD-B83A-3910035E7DCA}" type="presOf" srcId="{1A9E4A30-429D-4A7A-AAEA-EF6DFE6F2989}" destId="{086DE32A-0E6F-47C7-AF50-CDAD1FE5DF2F}" srcOrd="0" destOrd="0" presId="urn:microsoft.com/office/officeart/2005/8/layout/bProcess3"/>
    <dgm:cxn modelId="{D5FC3B19-7776-4F14-8CE2-125E43127ADB}" type="presOf" srcId="{59CCEB8A-EC68-4217-8428-B94E77251CCE}" destId="{EB591CED-CA0F-482D-B21A-F9A8D1DF0275}" srcOrd="0" destOrd="0" presId="urn:microsoft.com/office/officeart/2005/8/layout/bProcess3"/>
    <dgm:cxn modelId="{4370001C-7964-41EA-85FD-237633AFF09F}" type="presOf" srcId="{1A9E4A30-429D-4A7A-AAEA-EF6DFE6F2989}" destId="{29D1AB3D-0D08-4AB3-A162-CE69FB67DB59}" srcOrd="1" destOrd="0" presId="urn:microsoft.com/office/officeart/2005/8/layout/bProcess3"/>
    <dgm:cxn modelId="{0A06E51D-1ADD-43DE-BB02-7AF3B7D059D7}" type="presOf" srcId="{ABC52224-25E5-4CB2-97BA-CE176199AA04}" destId="{335C074F-CF37-46E1-A628-14D10953CC59}" srcOrd="1" destOrd="0" presId="urn:microsoft.com/office/officeart/2005/8/layout/bProcess3"/>
    <dgm:cxn modelId="{8D0E882A-298B-449A-B975-60A3E32B6714}" type="presOf" srcId="{CB9A7F1D-DEEC-4699-A1DF-EF43D0491586}" destId="{85E07C93-E27E-463F-ACE0-A63D2C3E6E8D}" srcOrd="0" destOrd="0" presId="urn:microsoft.com/office/officeart/2005/8/layout/bProcess3"/>
    <dgm:cxn modelId="{72482038-A25E-45B3-8B7F-147C1646BF49}" type="presOf" srcId="{FBA27388-1076-4B3F-895E-34A041128858}" destId="{EC35F844-177D-4337-A239-895908F07C17}" srcOrd="1" destOrd="0" presId="urn:microsoft.com/office/officeart/2005/8/layout/bProcess3"/>
    <dgm:cxn modelId="{D90D2B39-9B5E-4F56-BE15-829D8C2D7C1E}" srcId="{CB9A7F1D-DEEC-4699-A1DF-EF43D0491586}" destId="{B13263DC-E767-456E-A31D-3492B9EC83E4}" srcOrd="4" destOrd="0" parTransId="{A569CD58-FEC8-4189-A632-6E48FF1747A3}" sibTransId="{D8B429B3-2AC7-477F-A7C2-01AB381CEA24}"/>
    <dgm:cxn modelId="{6A321F3E-F6F2-435C-A3EB-93CD550DEB8C}" srcId="{CB9A7F1D-DEEC-4699-A1DF-EF43D0491586}" destId="{192AB07F-FB58-4281-B5C5-25D92986AF5A}" srcOrd="8" destOrd="0" parTransId="{496077AA-9340-4D34-8137-CA141B3564B6}" sibTransId="{F02AA3D3-A1C3-4477-8C62-9AC742949EB6}"/>
    <dgm:cxn modelId="{DBDEAF60-B00E-4922-BA3A-1AC3879307AA}" type="presOf" srcId="{D8B429B3-2AC7-477F-A7C2-01AB381CEA24}" destId="{5C17BCAC-7439-49D0-93FB-76C773449F21}" srcOrd="0" destOrd="0" presId="urn:microsoft.com/office/officeart/2005/8/layout/bProcess3"/>
    <dgm:cxn modelId="{0E024A41-8DDD-4AD9-8670-F460BA82C3FB}" type="presOf" srcId="{0ACEC3E2-447A-4FED-8CA5-CC24188F4D54}" destId="{D197A11A-4AF5-4F0C-9A91-5791B41108A9}" srcOrd="0" destOrd="0" presId="urn:microsoft.com/office/officeart/2005/8/layout/bProcess3"/>
    <dgm:cxn modelId="{1AAF1945-5E0F-4AAB-BF82-89AC1E887BAD}" type="presOf" srcId="{D2B0C0E4-B553-47DD-A523-1DDE0296B6D2}" destId="{93B52D51-487E-4644-B402-208E7E530E9C}" srcOrd="1" destOrd="0" presId="urn:microsoft.com/office/officeart/2005/8/layout/bProcess3"/>
    <dgm:cxn modelId="{1201354B-42D9-44DE-9414-8B58CFB90B73}" srcId="{CB9A7F1D-DEEC-4699-A1DF-EF43D0491586}" destId="{160817AE-D9F9-45AC-B0CC-DBF4EA50A34B}" srcOrd="5" destOrd="0" parTransId="{1C0D1D39-032D-4EBE-8347-613E5D6D1408}" sibTransId="{1A9E4A30-429D-4A7A-AAEA-EF6DFE6F2989}"/>
    <dgm:cxn modelId="{E4A1156F-B1A1-4EE7-9031-9EFA4D99A785}" type="presOf" srcId="{0FB4BDD0-BB30-480E-A20F-809EE0EC97D3}" destId="{74D4DD01-708F-4B23-B8A8-5433D15B380F}" srcOrd="1" destOrd="0" presId="urn:microsoft.com/office/officeart/2005/8/layout/bProcess3"/>
    <dgm:cxn modelId="{83ED4151-282D-46A4-B740-0ACA270A69FF}" type="presOf" srcId="{0FB4BDD0-BB30-480E-A20F-809EE0EC97D3}" destId="{02CF25B2-2D53-4BA0-B44E-02A57FB5E825}" srcOrd="0" destOrd="0" presId="urn:microsoft.com/office/officeart/2005/8/layout/bProcess3"/>
    <dgm:cxn modelId="{2A2C2856-1847-4595-B375-9A73D3DF4705}" type="presOf" srcId="{192AB07F-FB58-4281-B5C5-25D92986AF5A}" destId="{FD096F78-92FF-42B2-B5B8-A9ABB7A7C7CD}" srcOrd="0" destOrd="0" presId="urn:microsoft.com/office/officeart/2005/8/layout/bProcess3"/>
    <dgm:cxn modelId="{3D15C556-8D31-464F-8AAC-826EA3A08EAA}" type="presOf" srcId="{A0DC2BF3-0A9B-4C85-9ED1-DB0F62CCFE1C}" destId="{0A8613F3-F529-492C-AA9C-30D023974972}" srcOrd="0" destOrd="0" presId="urn:microsoft.com/office/officeart/2005/8/layout/bProcess3"/>
    <dgm:cxn modelId="{44CD5477-E68E-44FC-B0E7-618695E2E6B6}" type="presOf" srcId="{D8B429B3-2AC7-477F-A7C2-01AB381CEA24}" destId="{119981CC-37B0-4D80-9B58-02A679A6D113}" srcOrd="1" destOrd="0" presId="urn:microsoft.com/office/officeart/2005/8/layout/bProcess3"/>
    <dgm:cxn modelId="{D7F5ED79-06D0-401A-8062-86183A297244}" type="presOf" srcId="{160817AE-D9F9-45AC-B0CC-DBF4EA50A34B}" destId="{06CDB15A-FF9F-48AB-8125-157C16104221}" srcOrd="0" destOrd="0" presId="urn:microsoft.com/office/officeart/2005/8/layout/bProcess3"/>
    <dgm:cxn modelId="{37C3C27A-8FED-4FBE-AD80-266662776AAE}" srcId="{CB9A7F1D-DEEC-4699-A1DF-EF43D0491586}" destId="{08314E27-A033-470D-85C9-733C6F860674}" srcOrd="3" destOrd="0" parTransId="{ED938C51-C767-43F1-BD0C-4B7756035409}" sibTransId="{0FB4BDD0-BB30-480E-A20F-809EE0EC97D3}"/>
    <dgm:cxn modelId="{21ABE77E-0E3F-4055-9357-7BF3D67089B3}" srcId="{CB9A7F1D-DEEC-4699-A1DF-EF43D0491586}" destId="{BAF653FA-B394-42F6-BD8A-B13C2A237F7B}" srcOrd="7" destOrd="0" parTransId="{456E8DDB-15EE-4817-8790-9EE000770DCC}" sibTransId="{D2B0C0E4-B553-47DD-A523-1DDE0296B6D2}"/>
    <dgm:cxn modelId="{1895BE95-76A3-4D54-B9CE-E01827EDE625}" type="presOf" srcId="{ABC52224-25E5-4CB2-97BA-CE176199AA04}" destId="{458FD556-18EF-4A30-A28B-6173EF55C708}" srcOrd="0" destOrd="0" presId="urn:microsoft.com/office/officeart/2005/8/layout/bProcess3"/>
    <dgm:cxn modelId="{0A1E0797-CCC6-4EB9-8E55-02DA33AEEB00}" type="presOf" srcId="{8E9FDAF1-00BF-45A1-A9C1-F25043A65935}" destId="{7A140A3F-2206-43EC-9738-4761ADFB703C}" srcOrd="0" destOrd="0" presId="urn:microsoft.com/office/officeart/2005/8/layout/bProcess3"/>
    <dgm:cxn modelId="{4E2AECA0-0E5B-4158-983F-BEDCBAB369F6}" type="presOf" srcId="{08314E27-A033-470D-85C9-733C6F860674}" destId="{DB801D73-F739-4301-9B37-11F7DD7DCCE0}" srcOrd="0" destOrd="0" presId="urn:microsoft.com/office/officeart/2005/8/layout/bProcess3"/>
    <dgm:cxn modelId="{854372A1-7CA9-442F-AD3A-7666146D14CB}" type="presOf" srcId="{91FBAD9E-CF5C-4235-9841-CCA5C1616CA3}" destId="{A1972538-C19C-41E7-9B64-59591967BF3E}" srcOrd="0" destOrd="0" presId="urn:microsoft.com/office/officeart/2005/8/layout/bProcess3"/>
    <dgm:cxn modelId="{41A6FBA1-A3A7-4227-8D57-178405497EF1}" type="presOf" srcId="{FBA27388-1076-4B3F-895E-34A041128858}" destId="{1BAFD5B8-0289-430E-878C-6C88137BBD62}" srcOrd="0" destOrd="0" presId="urn:microsoft.com/office/officeart/2005/8/layout/bProcess3"/>
    <dgm:cxn modelId="{29168AA3-7CCB-431B-AA78-86CF0E6DE468}" type="presOf" srcId="{BAF653FA-B394-42F6-BD8A-B13C2A237F7B}" destId="{DB2DF4A7-8BFB-4D7B-B84B-E603D13BBF20}" srcOrd="0" destOrd="0" presId="urn:microsoft.com/office/officeart/2005/8/layout/bProcess3"/>
    <dgm:cxn modelId="{C20513BE-234A-43BC-AE72-606F3D290079}" srcId="{CB9A7F1D-DEEC-4699-A1DF-EF43D0491586}" destId="{59CCEB8A-EC68-4217-8428-B94E77251CCE}" srcOrd="6" destOrd="0" parTransId="{6C3BF539-477C-4910-A262-A9AC249A7766}" sibTransId="{8E9FDAF1-00BF-45A1-A9C1-F25043A65935}"/>
    <dgm:cxn modelId="{1A7C25CF-2951-4497-9795-A2BFD2E05DC6}" type="presOf" srcId="{B13263DC-E767-456E-A31D-3492B9EC83E4}" destId="{1F1ABA4A-D6A1-4774-AFF6-AF668811EB7A}" srcOrd="0" destOrd="0" presId="urn:microsoft.com/office/officeart/2005/8/layout/bProcess3"/>
    <dgm:cxn modelId="{5EB581D8-039B-4F9F-B31E-05FCB69219AB}" type="presOf" srcId="{8E9FDAF1-00BF-45A1-A9C1-F25043A65935}" destId="{30823488-F3A4-4068-8EF4-20E92C1B6209}" srcOrd="1" destOrd="0" presId="urn:microsoft.com/office/officeart/2005/8/layout/bProcess3"/>
    <dgm:cxn modelId="{1D3FB9D9-66D0-465D-94CE-263F2C20DE47}" srcId="{CB9A7F1D-DEEC-4699-A1DF-EF43D0491586}" destId="{533E82B1-3D52-459E-9149-8B091510BD3D}" srcOrd="0" destOrd="0" parTransId="{7C05AD38-EFCC-4911-91A8-2C8BAB741572}" sibTransId="{FBA27388-1076-4B3F-895E-34A041128858}"/>
    <dgm:cxn modelId="{D798D2DE-45EA-4A4B-9E72-5B61E4787BBA}" type="presOf" srcId="{D2B0C0E4-B553-47DD-A523-1DDE0296B6D2}" destId="{8C70BB98-BD7A-4FF4-9B4E-2B4D6A2AFD75}" srcOrd="0" destOrd="0" presId="urn:microsoft.com/office/officeart/2005/8/layout/bProcess3"/>
    <dgm:cxn modelId="{DE8E53EE-8CFE-4E66-8B0B-0D363F34EAEE}" type="presOf" srcId="{91FBAD9E-CF5C-4235-9841-CCA5C1616CA3}" destId="{4A58F2C0-ED80-47B7-AB20-B4CA5512F83D}" srcOrd="1" destOrd="0" presId="urn:microsoft.com/office/officeart/2005/8/layout/bProcess3"/>
    <dgm:cxn modelId="{058E76EF-1E5D-4232-938C-49B8D9216FEB}" srcId="{CB9A7F1D-DEEC-4699-A1DF-EF43D0491586}" destId="{0ACEC3E2-447A-4FED-8CA5-CC24188F4D54}" srcOrd="1" destOrd="0" parTransId="{FE08B54A-E22F-47BB-8AD1-2B60EA06F885}" sibTransId="{ABC52224-25E5-4CB2-97BA-CE176199AA04}"/>
    <dgm:cxn modelId="{E667C3F6-1B51-41D3-A397-3EB1BC0A83DE}" type="presOf" srcId="{533E82B1-3D52-459E-9149-8B091510BD3D}" destId="{592D6E2D-96CE-4C52-AF6F-0EEFC4DFCB29}" srcOrd="0" destOrd="0" presId="urn:microsoft.com/office/officeart/2005/8/layout/bProcess3"/>
    <dgm:cxn modelId="{6E5B39FA-BEB0-4C95-8CAA-EC59E64C42E6}" srcId="{CB9A7F1D-DEEC-4699-A1DF-EF43D0491586}" destId="{A0DC2BF3-0A9B-4C85-9ED1-DB0F62CCFE1C}" srcOrd="2" destOrd="0" parTransId="{5BC6C5E4-F1CA-4B09-A5A5-3CA6CF0FDF5C}" sibTransId="{91FBAD9E-CF5C-4235-9841-CCA5C1616CA3}"/>
    <dgm:cxn modelId="{B6DFE56D-13F7-46E5-870D-9F265F54CC1F}" type="presParOf" srcId="{85E07C93-E27E-463F-ACE0-A63D2C3E6E8D}" destId="{592D6E2D-96CE-4C52-AF6F-0EEFC4DFCB29}" srcOrd="0" destOrd="0" presId="urn:microsoft.com/office/officeart/2005/8/layout/bProcess3"/>
    <dgm:cxn modelId="{BF5BE3BE-1469-4417-B833-151A8BCB936F}" type="presParOf" srcId="{85E07C93-E27E-463F-ACE0-A63D2C3E6E8D}" destId="{1BAFD5B8-0289-430E-878C-6C88137BBD62}" srcOrd="1" destOrd="0" presId="urn:microsoft.com/office/officeart/2005/8/layout/bProcess3"/>
    <dgm:cxn modelId="{A28B97A4-CF1F-4D49-A195-FE46D3CD6AB3}" type="presParOf" srcId="{1BAFD5B8-0289-430E-878C-6C88137BBD62}" destId="{EC35F844-177D-4337-A239-895908F07C17}" srcOrd="0" destOrd="0" presId="urn:microsoft.com/office/officeart/2005/8/layout/bProcess3"/>
    <dgm:cxn modelId="{829A8E8C-939F-48CA-A9FD-244FBBF9008E}" type="presParOf" srcId="{85E07C93-E27E-463F-ACE0-A63D2C3E6E8D}" destId="{D197A11A-4AF5-4F0C-9A91-5791B41108A9}" srcOrd="2" destOrd="0" presId="urn:microsoft.com/office/officeart/2005/8/layout/bProcess3"/>
    <dgm:cxn modelId="{40DD657F-0082-4F94-97EB-BF9AE88541EF}" type="presParOf" srcId="{85E07C93-E27E-463F-ACE0-A63D2C3E6E8D}" destId="{458FD556-18EF-4A30-A28B-6173EF55C708}" srcOrd="3" destOrd="0" presId="urn:microsoft.com/office/officeart/2005/8/layout/bProcess3"/>
    <dgm:cxn modelId="{760F30D0-86F1-420E-81A8-835D8E52B127}" type="presParOf" srcId="{458FD556-18EF-4A30-A28B-6173EF55C708}" destId="{335C074F-CF37-46E1-A628-14D10953CC59}" srcOrd="0" destOrd="0" presId="urn:microsoft.com/office/officeart/2005/8/layout/bProcess3"/>
    <dgm:cxn modelId="{B529D802-974B-4E9B-8D73-6030DC59D8FC}" type="presParOf" srcId="{85E07C93-E27E-463F-ACE0-A63D2C3E6E8D}" destId="{0A8613F3-F529-492C-AA9C-30D023974972}" srcOrd="4" destOrd="0" presId="urn:microsoft.com/office/officeart/2005/8/layout/bProcess3"/>
    <dgm:cxn modelId="{5C43E319-225C-4FDF-BCB1-2C0A83F2EF42}" type="presParOf" srcId="{85E07C93-E27E-463F-ACE0-A63D2C3E6E8D}" destId="{A1972538-C19C-41E7-9B64-59591967BF3E}" srcOrd="5" destOrd="0" presId="urn:microsoft.com/office/officeart/2005/8/layout/bProcess3"/>
    <dgm:cxn modelId="{2731A3F0-D7F3-4951-A103-C9FEB9295237}" type="presParOf" srcId="{A1972538-C19C-41E7-9B64-59591967BF3E}" destId="{4A58F2C0-ED80-47B7-AB20-B4CA5512F83D}" srcOrd="0" destOrd="0" presId="urn:microsoft.com/office/officeart/2005/8/layout/bProcess3"/>
    <dgm:cxn modelId="{261A4BF5-9044-4BBF-B66D-A1E69BB14650}" type="presParOf" srcId="{85E07C93-E27E-463F-ACE0-A63D2C3E6E8D}" destId="{DB801D73-F739-4301-9B37-11F7DD7DCCE0}" srcOrd="6" destOrd="0" presId="urn:microsoft.com/office/officeart/2005/8/layout/bProcess3"/>
    <dgm:cxn modelId="{4BF36940-E4A5-4178-A2AF-B89B81A96AC3}" type="presParOf" srcId="{85E07C93-E27E-463F-ACE0-A63D2C3E6E8D}" destId="{02CF25B2-2D53-4BA0-B44E-02A57FB5E825}" srcOrd="7" destOrd="0" presId="urn:microsoft.com/office/officeart/2005/8/layout/bProcess3"/>
    <dgm:cxn modelId="{AF1EA383-3E4E-46FD-A461-A2EB163D8F5B}" type="presParOf" srcId="{02CF25B2-2D53-4BA0-B44E-02A57FB5E825}" destId="{74D4DD01-708F-4B23-B8A8-5433D15B380F}" srcOrd="0" destOrd="0" presId="urn:microsoft.com/office/officeart/2005/8/layout/bProcess3"/>
    <dgm:cxn modelId="{3A00CE18-1374-4540-8845-AE86D9433CC3}" type="presParOf" srcId="{85E07C93-E27E-463F-ACE0-A63D2C3E6E8D}" destId="{1F1ABA4A-D6A1-4774-AFF6-AF668811EB7A}" srcOrd="8" destOrd="0" presId="urn:microsoft.com/office/officeart/2005/8/layout/bProcess3"/>
    <dgm:cxn modelId="{22B64CFF-4EE3-4857-BB8E-D920D9323C29}" type="presParOf" srcId="{85E07C93-E27E-463F-ACE0-A63D2C3E6E8D}" destId="{5C17BCAC-7439-49D0-93FB-76C773449F21}" srcOrd="9" destOrd="0" presId="urn:microsoft.com/office/officeart/2005/8/layout/bProcess3"/>
    <dgm:cxn modelId="{478C4429-ACD5-457C-B199-E0CE1B52F102}" type="presParOf" srcId="{5C17BCAC-7439-49D0-93FB-76C773449F21}" destId="{119981CC-37B0-4D80-9B58-02A679A6D113}" srcOrd="0" destOrd="0" presId="urn:microsoft.com/office/officeart/2005/8/layout/bProcess3"/>
    <dgm:cxn modelId="{D9DC2261-0D7D-4B11-8B87-24385CE78E7F}" type="presParOf" srcId="{85E07C93-E27E-463F-ACE0-A63D2C3E6E8D}" destId="{06CDB15A-FF9F-48AB-8125-157C16104221}" srcOrd="10" destOrd="0" presId="urn:microsoft.com/office/officeart/2005/8/layout/bProcess3"/>
    <dgm:cxn modelId="{06837481-5E27-4942-AD17-9FDE6C5F1E88}" type="presParOf" srcId="{85E07C93-E27E-463F-ACE0-A63D2C3E6E8D}" destId="{086DE32A-0E6F-47C7-AF50-CDAD1FE5DF2F}" srcOrd="11" destOrd="0" presId="urn:microsoft.com/office/officeart/2005/8/layout/bProcess3"/>
    <dgm:cxn modelId="{DD2EC7AB-33C4-4D39-BD97-BA7AA8FC8B20}" type="presParOf" srcId="{086DE32A-0E6F-47C7-AF50-CDAD1FE5DF2F}" destId="{29D1AB3D-0D08-4AB3-A162-CE69FB67DB59}" srcOrd="0" destOrd="0" presId="urn:microsoft.com/office/officeart/2005/8/layout/bProcess3"/>
    <dgm:cxn modelId="{48CC3C79-5C81-4A51-A2BF-A8169EC5950F}" type="presParOf" srcId="{85E07C93-E27E-463F-ACE0-A63D2C3E6E8D}" destId="{EB591CED-CA0F-482D-B21A-F9A8D1DF0275}" srcOrd="12" destOrd="0" presId="urn:microsoft.com/office/officeart/2005/8/layout/bProcess3"/>
    <dgm:cxn modelId="{57B3CB9D-5637-47CA-96FF-40F5391A617F}" type="presParOf" srcId="{85E07C93-E27E-463F-ACE0-A63D2C3E6E8D}" destId="{7A140A3F-2206-43EC-9738-4761ADFB703C}" srcOrd="13" destOrd="0" presId="urn:microsoft.com/office/officeart/2005/8/layout/bProcess3"/>
    <dgm:cxn modelId="{726C192A-DEF0-4660-AB41-E68A989EC1A6}" type="presParOf" srcId="{7A140A3F-2206-43EC-9738-4761ADFB703C}" destId="{30823488-F3A4-4068-8EF4-20E92C1B6209}" srcOrd="0" destOrd="0" presId="urn:microsoft.com/office/officeart/2005/8/layout/bProcess3"/>
    <dgm:cxn modelId="{AD4DF259-1257-4E34-AC3E-835A4E0A09B6}" type="presParOf" srcId="{85E07C93-E27E-463F-ACE0-A63D2C3E6E8D}" destId="{DB2DF4A7-8BFB-4D7B-B84B-E603D13BBF20}" srcOrd="14" destOrd="0" presId="urn:microsoft.com/office/officeart/2005/8/layout/bProcess3"/>
    <dgm:cxn modelId="{F56ED580-9335-4CD7-A790-E8E860D56832}" type="presParOf" srcId="{85E07C93-E27E-463F-ACE0-A63D2C3E6E8D}" destId="{8C70BB98-BD7A-4FF4-9B4E-2B4D6A2AFD75}" srcOrd="15" destOrd="0" presId="urn:microsoft.com/office/officeart/2005/8/layout/bProcess3"/>
    <dgm:cxn modelId="{EE2EB301-46F1-42F0-93BE-88CB3F291FC1}" type="presParOf" srcId="{8C70BB98-BD7A-4FF4-9B4E-2B4D6A2AFD75}" destId="{93B52D51-487E-4644-B402-208E7E530E9C}" srcOrd="0" destOrd="0" presId="urn:microsoft.com/office/officeart/2005/8/layout/bProcess3"/>
    <dgm:cxn modelId="{A161F033-86E2-4818-BEE0-AF4D847BF063}" type="presParOf" srcId="{85E07C93-E27E-463F-ACE0-A63D2C3E6E8D}" destId="{FD096F78-92FF-42B2-B5B8-A9ABB7A7C7CD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D8AEA-A1C8-4C12-99FD-1F5BCBCE60CC}">
      <dsp:nvSpPr>
        <dsp:cNvPr id="0" name=""/>
        <dsp:cNvSpPr/>
      </dsp:nvSpPr>
      <dsp:spPr>
        <a:xfrm>
          <a:off x="1378" y="70550"/>
          <a:ext cx="1794671" cy="11427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AEF95-28F1-45DE-9A0A-555DDC47FEB1}">
      <dsp:nvSpPr>
        <dsp:cNvPr id="0" name=""/>
        <dsp:cNvSpPr/>
      </dsp:nvSpPr>
      <dsp:spPr>
        <a:xfrm>
          <a:off x="293534" y="784393"/>
          <a:ext cx="1794671" cy="14249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Antigen optimization &amp; production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5268" y="826127"/>
        <a:ext cx="1711203" cy="1341439"/>
      </dsp:txXfrm>
    </dsp:sp>
    <dsp:sp modelId="{7A37286F-7BDD-4F86-8D94-B1A1D7696677}">
      <dsp:nvSpPr>
        <dsp:cNvPr id="0" name=""/>
        <dsp:cNvSpPr/>
      </dsp:nvSpPr>
      <dsp:spPr>
        <a:xfrm>
          <a:off x="2141742" y="426285"/>
          <a:ext cx="345693" cy="431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41742" y="512532"/>
        <a:ext cx="241985" cy="258740"/>
      </dsp:txXfrm>
    </dsp:sp>
    <dsp:sp modelId="{F8D4D0EB-3A0F-4FC5-9FA7-1F96C27BB082}">
      <dsp:nvSpPr>
        <dsp:cNvPr id="0" name=""/>
        <dsp:cNvSpPr/>
      </dsp:nvSpPr>
      <dsp:spPr>
        <a:xfrm>
          <a:off x="2783744" y="70550"/>
          <a:ext cx="1794671" cy="11427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5925A-1257-448D-B3ED-0C49F0ED12E0}">
      <dsp:nvSpPr>
        <dsp:cNvPr id="0" name=""/>
        <dsp:cNvSpPr/>
      </dsp:nvSpPr>
      <dsp:spPr>
        <a:xfrm>
          <a:off x="3075900" y="784393"/>
          <a:ext cx="1794671" cy="1424907"/>
        </a:xfrm>
        <a:prstGeom prst="roundRect">
          <a:avLst>
            <a:gd name="adj" fmla="val 1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Immunization</a:t>
          </a:r>
        </a:p>
      </dsp:txBody>
      <dsp:txXfrm>
        <a:off x="3117634" y="826127"/>
        <a:ext cx="1711203" cy="1341439"/>
      </dsp:txXfrm>
    </dsp:sp>
    <dsp:sp modelId="{3BDDA352-0B81-4301-9457-37A70A76EEB7}">
      <dsp:nvSpPr>
        <dsp:cNvPr id="0" name=""/>
        <dsp:cNvSpPr/>
      </dsp:nvSpPr>
      <dsp:spPr>
        <a:xfrm>
          <a:off x="4924108" y="426285"/>
          <a:ext cx="345693" cy="431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24108" y="512532"/>
        <a:ext cx="241985" cy="258740"/>
      </dsp:txXfrm>
    </dsp:sp>
    <dsp:sp modelId="{29F5FA9F-2D35-4C88-85B5-56028BBB908B}">
      <dsp:nvSpPr>
        <dsp:cNvPr id="0" name=""/>
        <dsp:cNvSpPr/>
      </dsp:nvSpPr>
      <dsp:spPr>
        <a:xfrm>
          <a:off x="5566110" y="70550"/>
          <a:ext cx="1794671" cy="11427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0B9A0-C03B-43A4-A585-835FF8B5AFFA}">
      <dsp:nvSpPr>
        <dsp:cNvPr id="0" name=""/>
        <dsp:cNvSpPr/>
      </dsp:nvSpPr>
      <dsp:spPr>
        <a:xfrm>
          <a:off x="5858266" y="784393"/>
          <a:ext cx="1794671" cy="1424907"/>
        </a:xfrm>
        <a:prstGeom prst="roundRect">
          <a:avLst>
            <a:gd name="adj" fmla="val 1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Fusion &amp; screening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00000" y="826127"/>
        <a:ext cx="1711203" cy="1341439"/>
      </dsp:txXfrm>
    </dsp:sp>
    <dsp:sp modelId="{60D7875F-959A-4A4A-91E4-1F8A640F369C}">
      <dsp:nvSpPr>
        <dsp:cNvPr id="0" name=""/>
        <dsp:cNvSpPr/>
      </dsp:nvSpPr>
      <dsp:spPr>
        <a:xfrm>
          <a:off x="7706475" y="426285"/>
          <a:ext cx="345693" cy="431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06475" y="512532"/>
        <a:ext cx="241985" cy="258740"/>
      </dsp:txXfrm>
    </dsp:sp>
    <dsp:sp modelId="{215B515D-0AEB-4F78-90B1-FD60F851B5FE}">
      <dsp:nvSpPr>
        <dsp:cNvPr id="0" name=""/>
        <dsp:cNvSpPr/>
      </dsp:nvSpPr>
      <dsp:spPr>
        <a:xfrm>
          <a:off x="8348476" y="70550"/>
          <a:ext cx="1794671" cy="11427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9000" r="-2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AEA94-8ECF-40E7-BF95-5CB4145FFC77}">
      <dsp:nvSpPr>
        <dsp:cNvPr id="0" name=""/>
        <dsp:cNvSpPr/>
      </dsp:nvSpPr>
      <dsp:spPr>
        <a:xfrm>
          <a:off x="8640632" y="784393"/>
          <a:ext cx="1794671" cy="1424907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Subcloning, screening, expansion 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82366" y="826127"/>
        <a:ext cx="1711203" cy="1341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F7AEF-F8A0-445D-A371-BBD87437E2EB}">
      <dsp:nvSpPr>
        <dsp:cNvPr id="0" name=""/>
        <dsp:cNvSpPr/>
      </dsp:nvSpPr>
      <dsp:spPr>
        <a:xfrm>
          <a:off x="1294" y="0"/>
          <a:ext cx="2523561" cy="83210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Phase 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Animal Immunization or PBMC</a:t>
          </a:r>
        </a:p>
      </dsp:txBody>
      <dsp:txXfrm>
        <a:off x="1294" y="0"/>
        <a:ext cx="2315536" cy="832101"/>
      </dsp:txXfrm>
    </dsp:sp>
    <dsp:sp modelId="{341226B1-66A1-4EC4-AC4B-006ECE87C958}">
      <dsp:nvSpPr>
        <dsp:cNvPr id="0" name=""/>
        <dsp:cNvSpPr/>
      </dsp:nvSpPr>
      <dsp:spPr>
        <a:xfrm>
          <a:off x="2020143" y="0"/>
          <a:ext cx="2523561" cy="832101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Phase II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ASC Enrichment</a:t>
          </a:r>
        </a:p>
      </dsp:txBody>
      <dsp:txXfrm>
        <a:off x="2436194" y="0"/>
        <a:ext cx="1691460" cy="832101"/>
      </dsp:txXfrm>
    </dsp:sp>
    <dsp:sp modelId="{F14C1C23-351B-45D7-85C5-3BBF798CD656}">
      <dsp:nvSpPr>
        <dsp:cNvPr id="0" name=""/>
        <dsp:cNvSpPr/>
      </dsp:nvSpPr>
      <dsp:spPr>
        <a:xfrm>
          <a:off x="4038992" y="0"/>
          <a:ext cx="2523561" cy="832101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Phase III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Beacon Single Cell Screening</a:t>
          </a:r>
        </a:p>
      </dsp:txBody>
      <dsp:txXfrm>
        <a:off x="4455043" y="0"/>
        <a:ext cx="1691460" cy="832101"/>
      </dsp:txXfrm>
    </dsp:sp>
    <dsp:sp modelId="{A51646D3-1210-44DC-B6B4-C1D5B9E4D7B0}">
      <dsp:nvSpPr>
        <dsp:cNvPr id="0" name=""/>
        <dsp:cNvSpPr/>
      </dsp:nvSpPr>
      <dsp:spPr>
        <a:xfrm>
          <a:off x="6057841" y="0"/>
          <a:ext cx="2523561" cy="832101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Phase IV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Single B Cell Sequencing</a:t>
          </a:r>
        </a:p>
      </dsp:txBody>
      <dsp:txXfrm>
        <a:off x="6473892" y="0"/>
        <a:ext cx="1691460" cy="832101"/>
      </dsp:txXfrm>
    </dsp:sp>
    <dsp:sp modelId="{809085DF-2644-42A5-A713-D45C36E0E85B}">
      <dsp:nvSpPr>
        <dsp:cNvPr id="0" name=""/>
        <dsp:cNvSpPr/>
      </dsp:nvSpPr>
      <dsp:spPr>
        <a:xfrm>
          <a:off x="8076691" y="0"/>
          <a:ext cx="2523561" cy="832101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Phase V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Small-Scale </a:t>
          </a:r>
          <a:r>
            <a:rPr lang="en-US" sz="1600" b="0" kern="1200" dirty="0" err="1">
              <a:latin typeface="Arial" panose="020B0604020202020204" pitchFamily="34" charset="0"/>
              <a:cs typeface="Arial" panose="020B0604020202020204" pitchFamily="34" charset="0"/>
            </a:rPr>
            <a:t>rAb</a:t>
          </a: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 Expression</a:t>
          </a:r>
        </a:p>
      </dsp:txBody>
      <dsp:txXfrm>
        <a:off x="8492742" y="0"/>
        <a:ext cx="1691460" cy="8321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C594E-A8A6-4440-947D-CD9943D4E18E}">
      <dsp:nvSpPr>
        <dsp:cNvPr id="0" name=""/>
        <dsp:cNvSpPr/>
      </dsp:nvSpPr>
      <dsp:spPr>
        <a:xfrm>
          <a:off x="2233381" y="4488334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F1829-834E-47CA-9BEB-D9929C9664D4}">
      <dsp:nvSpPr>
        <dsp:cNvPr id="0" name=""/>
        <dsp:cNvSpPr/>
      </dsp:nvSpPr>
      <dsp:spPr>
        <a:xfrm>
          <a:off x="2075436" y="4556056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0FB9-6643-4556-BA57-1FE6358B9D25}">
      <dsp:nvSpPr>
        <dsp:cNvPr id="0" name=""/>
        <dsp:cNvSpPr/>
      </dsp:nvSpPr>
      <dsp:spPr>
        <a:xfrm>
          <a:off x="1914523" y="4613724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CE9EFF-1B56-4AC5-B956-04616CB63E42}">
      <dsp:nvSpPr>
        <dsp:cNvPr id="0" name=""/>
        <dsp:cNvSpPr/>
      </dsp:nvSpPr>
      <dsp:spPr>
        <a:xfrm>
          <a:off x="1751235" y="4660812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EC7CE-0ECB-4B5B-A174-EF17732108B7}">
      <dsp:nvSpPr>
        <dsp:cNvPr id="0" name=""/>
        <dsp:cNvSpPr/>
      </dsp:nvSpPr>
      <dsp:spPr>
        <a:xfrm>
          <a:off x="1586165" y="4697317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47795-EE41-4273-919E-0E262C7AA5BE}">
      <dsp:nvSpPr>
        <dsp:cNvPr id="0" name=""/>
        <dsp:cNvSpPr/>
      </dsp:nvSpPr>
      <dsp:spPr>
        <a:xfrm>
          <a:off x="3129983" y="3853978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B6B23-2C4B-4A00-819E-5A26A65CCE35}">
      <dsp:nvSpPr>
        <dsp:cNvPr id="0" name=""/>
        <dsp:cNvSpPr/>
      </dsp:nvSpPr>
      <dsp:spPr>
        <a:xfrm>
          <a:off x="2998165" y="3979897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16328-C3C1-4794-B6AF-9C4CC003F903}">
      <dsp:nvSpPr>
        <dsp:cNvPr id="0" name=""/>
        <dsp:cNvSpPr/>
      </dsp:nvSpPr>
      <dsp:spPr>
        <a:xfrm>
          <a:off x="3702383" y="3106401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E2FF1-BA8B-4F43-932A-72FA3C395C5A}">
      <dsp:nvSpPr>
        <dsp:cNvPr id="0" name=""/>
        <dsp:cNvSpPr/>
      </dsp:nvSpPr>
      <dsp:spPr>
        <a:xfrm>
          <a:off x="4090119" y="2222324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3249A-3DF5-498C-9955-C235ED1CB171}">
      <dsp:nvSpPr>
        <dsp:cNvPr id="0" name=""/>
        <dsp:cNvSpPr/>
      </dsp:nvSpPr>
      <dsp:spPr>
        <a:xfrm>
          <a:off x="4274784" y="1301740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FDFC9-3140-402F-9DFA-46EFC4B2A51D}">
      <dsp:nvSpPr>
        <dsp:cNvPr id="0" name=""/>
        <dsp:cNvSpPr/>
      </dsp:nvSpPr>
      <dsp:spPr>
        <a:xfrm>
          <a:off x="4113870" y="207622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20413-4B1D-47E3-BF97-CD072F7C84E5}">
      <dsp:nvSpPr>
        <dsp:cNvPr id="0" name=""/>
        <dsp:cNvSpPr/>
      </dsp:nvSpPr>
      <dsp:spPr>
        <a:xfrm>
          <a:off x="4223719" y="119267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13FB5-69B6-4514-83EC-97C560F4229F}">
      <dsp:nvSpPr>
        <dsp:cNvPr id="0" name=""/>
        <dsp:cNvSpPr/>
      </dsp:nvSpPr>
      <dsp:spPr>
        <a:xfrm>
          <a:off x="4334161" y="30912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80E67-7914-4D85-86EA-470502F5E4B3}">
      <dsp:nvSpPr>
        <dsp:cNvPr id="0" name=""/>
        <dsp:cNvSpPr/>
      </dsp:nvSpPr>
      <dsp:spPr>
        <a:xfrm>
          <a:off x="4444010" y="119267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D17DB-EC88-48BD-B9DE-E29F54216FC0}">
      <dsp:nvSpPr>
        <dsp:cNvPr id="0" name=""/>
        <dsp:cNvSpPr/>
      </dsp:nvSpPr>
      <dsp:spPr>
        <a:xfrm>
          <a:off x="4553859" y="207622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D804A-03B0-4A14-80B5-137A39DC4808}">
      <dsp:nvSpPr>
        <dsp:cNvPr id="0" name=""/>
        <dsp:cNvSpPr/>
      </dsp:nvSpPr>
      <dsp:spPr>
        <a:xfrm>
          <a:off x="4334161" y="217145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32542-DC30-4020-98A9-EEE6E823B7ED}">
      <dsp:nvSpPr>
        <dsp:cNvPr id="0" name=""/>
        <dsp:cNvSpPr/>
      </dsp:nvSpPr>
      <dsp:spPr>
        <a:xfrm>
          <a:off x="4334161" y="403378"/>
          <a:ext cx="74222" cy="742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47039-4051-4F18-92BE-87D1DC49BD09}">
      <dsp:nvSpPr>
        <dsp:cNvPr id="0" name=""/>
        <dsp:cNvSpPr/>
      </dsp:nvSpPr>
      <dsp:spPr>
        <a:xfrm>
          <a:off x="1203476" y="4830719"/>
          <a:ext cx="1600820" cy="429076"/>
        </a:xfrm>
        <a:prstGeom prst="roundRect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84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sp:txBody>
      <dsp:txXfrm>
        <a:off x="1224422" y="4851665"/>
        <a:ext cx="1558928" cy="387184"/>
      </dsp:txXfrm>
    </dsp:sp>
    <dsp:sp modelId="{F9993D6C-FB68-4BE6-8160-644C9080E0B4}">
      <dsp:nvSpPr>
        <dsp:cNvPr id="0" name=""/>
        <dsp:cNvSpPr/>
      </dsp:nvSpPr>
      <dsp:spPr>
        <a:xfrm>
          <a:off x="759331" y="4409843"/>
          <a:ext cx="742220" cy="742286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39500" r="-38294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B6760-0383-46EE-BC71-C34D1BC1F135}">
      <dsp:nvSpPr>
        <dsp:cNvPr id="0" name=""/>
        <dsp:cNvSpPr/>
      </dsp:nvSpPr>
      <dsp:spPr>
        <a:xfrm>
          <a:off x="2738388" y="4320166"/>
          <a:ext cx="1600820" cy="429076"/>
        </a:xfrm>
        <a:prstGeom prst="roundRect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84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sp:txBody>
      <dsp:txXfrm>
        <a:off x="2759334" y="4341112"/>
        <a:ext cx="1558928" cy="387184"/>
      </dsp:txXfrm>
    </dsp:sp>
    <dsp:sp modelId="{CDA29325-1176-41C8-8FED-05BC3A2A0E44}">
      <dsp:nvSpPr>
        <dsp:cNvPr id="0" name=""/>
        <dsp:cNvSpPr/>
      </dsp:nvSpPr>
      <dsp:spPr>
        <a:xfrm>
          <a:off x="2225758" y="3930667"/>
          <a:ext cx="742220" cy="74228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25157" r="-24389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70A52-1823-45E7-BCB1-3FE55DEC7C9A}">
      <dsp:nvSpPr>
        <dsp:cNvPr id="0" name=""/>
        <dsp:cNvSpPr/>
      </dsp:nvSpPr>
      <dsp:spPr>
        <a:xfrm>
          <a:off x="3495452" y="3555659"/>
          <a:ext cx="1600820" cy="429076"/>
        </a:xfrm>
        <a:prstGeom prst="roundRect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84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sp:txBody>
      <dsp:txXfrm>
        <a:off x="3516398" y="3576605"/>
        <a:ext cx="1558928" cy="387184"/>
      </dsp:txXfrm>
    </dsp:sp>
    <dsp:sp modelId="{F2003684-380B-4F7E-B5E6-7B8B02362FF8}">
      <dsp:nvSpPr>
        <dsp:cNvPr id="0" name=""/>
        <dsp:cNvSpPr/>
      </dsp:nvSpPr>
      <dsp:spPr>
        <a:xfrm>
          <a:off x="3051308" y="3134783"/>
          <a:ext cx="742220" cy="74228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9540A-5432-45A7-A44D-A5E86F4AB24C}">
      <dsp:nvSpPr>
        <dsp:cNvPr id="0" name=""/>
        <dsp:cNvSpPr/>
      </dsp:nvSpPr>
      <dsp:spPr>
        <a:xfrm>
          <a:off x="3952066" y="2718668"/>
          <a:ext cx="1600820" cy="429076"/>
        </a:xfrm>
        <a:prstGeom prst="roundRect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84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sp:txBody>
      <dsp:txXfrm>
        <a:off x="3973012" y="2739614"/>
        <a:ext cx="1558928" cy="387184"/>
      </dsp:txXfrm>
    </dsp:sp>
    <dsp:sp modelId="{3A2B4A36-C2EC-49F7-9ED5-E63684F5FB41}">
      <dsp:nvSpPr>
        <dsp:cNvPr id="0" name=""/>
        <dsp:cNvSpPr/>
      </dsp:nvSpPr>
      <dsp:spPr>
        <a:xfrm>
          <a:off x="3444662" y="2278953"/>
          <a:ext cx="742220" cy="74228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69617-5B04-43B5-AA49-3F0B1798FBF9}">
      <dsp:nvSpPr>
        <dsp:cNvPr id="0" name=""/>
        <dsp:cNvSpPr/>
      </dsp:nvSpPr>
      <dsp:spPr>
        <a:xfrm>
          <a:off x="4246579" y="1817132"/>
          <a:ext cx="1600820" cy="429076"/>
        </a:xfrm>
        <a:prstGeom prst="roundRect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84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sp:txBody>
      <dsp:txXfrm>
        <a:off x="4267525" y="1838078"/>
        <a:ext cx="1558928" cy="387184"/>
      </dsp:txXfrm>
    </dsp:sp>
    <dsp:sp modelId="{A5CDD122-CE52-45C1-811B-246222388460}">
      <dsp:nvSpPr>
        <dsp:cNvPr id="0" name=""/>
        <dsp:cNvSpPr/>
      </dsp:nvSpPr>
      <dsp:spPr>
        <a:xfrm>
          <a:off x="3802435" y="1396256"/>
          <a:ext cx="742220" cy="74228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A5142-0205-46B9-9286-2C3E2D63572E}">
      <dsp:nvSpPr>
        <dsp:cNvPr id="0" name=""/>
        <dsp:cNvSpPr/>
      </dsp:nvSpPr>
      <dsp:spPr>
        <a:xfrm>
          <a:off x="4406899" y="930409"/>
          <a:ext cx="1600820" cy="429076"/>
        </a:xfrm>
        <a:prstGeom prst="roundRect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84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solidFill>
              <a:sysClr val="window" lastClr="FFFFFF"/>
            </a:solidFill>
            <a:latin typeface="Arial" panose="020B0604020202020204" pitchFamily="34" charset="0"/>
            <a:ea typeface="微软雅黑"/>
            <a:cs typeface="Arial" panose="020B0604020202020204" pitchFamily="34" charset="0"/>
          </a:endParaRPr>
        </a:p>
      </dsp:txBody>
      <dsp:txXfrm>
        <a:off x="4427845" y="951355"/>
        <a:ext cx="1558928" cy="387184"/>
      </dsp:txXfrm>
    </dsp:sp>
    <dsp:sp modelId="{9E434371-A44E-49B4-90B1-0A188E82D8D7}">
      <dsp:nvSpPr>
        <dsp:cNvPr id="0" name=""/>
        <dsp:cNvSpPr/>
      </dsp:nvSpPr>
      <dsp:spPr>
        <a:xfrm>
          <a:off x="3962754" y="509533"/>
          <a:ext cx="742220" cy="74228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9096A-0E4D-40E6-B93C-AC871D950B9E}">
      <dsp:nvSpPr>
        <dsp:cNvPr id="0" name=""/>
        <dsp:cNvSpPr/>
      </dsp:nvSpPr>
      <dsp:spPr>
        <a:xfrm>
          <a:off x="5426" y="0"/>
          <a:ext cx="1888890" cy="6602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Arial" panose="020B0604020202020204" pitchFamily="34" charset="0"/>
              <a:cs typeface="Arial" panose="020B0604020202020204" pitchFamily="34" charset="0"/>
            </a:rPr>
            <a:t>First-generation</a:t>
          </a:r>
          <a:br>
            <a:rPr lang="en-US" sz="1600" b="0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0" i="0" kern="1200" dirty="0">
              <a:latin typeface="Arial" panose="020B0604020202020204" pitchFamily="34" charset="0"/>
              <a:cs typeface="Arial" panose="020B0604020202020204" pitchFamily="34" charset="0"/>
            </a:rPr>
            <a:t>sequencing</a:t>
          </a:r>
          <a:endParaRPr lang="zh-CN" alt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63" y="19337"/>
        <a:ext cx="1850216" cy="621554"/>
      </dsp:txXfrm>
    </dsp:sp>
    <dsp:sp modelId="{33C6FF3E-2985-4A32-BD18-16996923E670}">
      <dsp:nvSpPr>
        <dsp:cNvPr id="0" name=""/>
        <dsp:cNvSpPr/>
      </dsp:nvSpPr>
      <dsp:spPr>
        <a:xfrm>
          <a:off x="2042177" y="104433"/>
          <a:ext cx="313464" cy="451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>
            <a:solidFill>
              <a:schemeClr val="tx1"/>
            </a:solidFill>
            <a:latin typeface="+mn-lt"/>
          </a:endParaRPr>
        </a:p>
      </dsp:txBody>
      <dsp:txXfrm>
        <a:off x="2042177" y="194705"/>
        <a:ext cx="219425" cy="270816"/>
      </dsp:txXfrm>
    </dsp:sp>
    <dsp:sp modelId="{11FDA9A1-4177-4E17-AFB0-258A13C788D5}">
      <dsp:nvSpPr>
        <dsp:cNvPr id="0" name=""/>
        <dsp:cNvSpPr/>
      </dsp:nvSpPr>
      <dsp:spPr>
        <a:xfrm>
          <a:off x="2485759" y="0"/>
          <a:ext cx="2236674" cy="6602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Arial" panose="020B0604020202020204" pitchFamily="34" charset="0"/>
              <a:cs typeface="Arial" panose="020B0604020202020204" pitchFamily="34" charset="0"/>
            </a:rPr>
            <a:t>Second(Next)-</a:t>
          </a:r>
          <a:br>
            <a:rPr lang="en-US" sz="1600" b="0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0" i="0" kern="1200" dirty="0">
              <a:latin typeface="Arial" panose="020B0604020202020204" pitchFamily="34" charset="0"/>
              <a:cs typeface="Arial" panose="020B0604020202020204" pitchFamily="34" charset="0"/>
            </a:rPr>
            <a:t>generation sequencing</a:t>
          </a:r>
          <a:endParaRPr lang="zh-CN" alt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05096" y="19337"/>
        <a:ext cx="2198000" cy="6215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FD5B8-0289-430E-878C-6C88137BBD62}">
      <dsp:nvSpPr>
        <dsp:cNvPr id="0" name=""/>
        <dsp:cNvSpPr/>
      </dsp:nvSpPr>
      <dsp:spPr>
        <a:xfrm>
          <a:off x="1911211" y="671673"/>
          <a:ext cx="6849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sp:txBody>
      <dsp:txXfrm>
        <a:off x="2235813" y="713812"/>
        <a:ext cx="0" cy="0"/>
      </dsp:txXfrm>
    </dsp:sp>
    <dsp:sp modelId="{592D6E2D-96CE-4C52-AF6F-0EEFC4DFCB29}">
      <dsp:nvSpPr>
        <dsp:cNvPr id="0" name=""/>
        <dsp:cNvSpPr/>
      </dsp:nvSpPr>
      <dsp:spPr>
        <a:xfrm>
          <a:off x="3862" y="279446"/>
          <a:ext cx="1909148" cy="875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1400" b="1" kern="1200" dirty="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 err="1">
              <a:latin typeface="Arial"/>
              <a:ea typeface="微软雅黑"/>
              <a:cs typeface="+mn-cs"/>
            </a:rPr>
            <a:t>Immunogen</a:t>
          </a:r>
          <a:r>
            <a:rPr lang="en-US" altLang="zh-CN" sz="1400" b="1" kern="1200" dirty="0">
              <a:latin typeface="Arial"/>
              <a:ea typeface="微软雅黑"/>
              <a:cs typeface="+mn-cs"/>
            </a:rPr>
            <a:t> Preparation and Immunization</a:t>
          </a:r>
          <a:endParaRPr lang="zh-CN" altLang="zh-CN" sz="1400" b="1" kern="1200" dirty="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 dirty="0">
            <a:latin typeface="Arial"/>
            <a:ea typeface="微软雅黑"/>
            <a:cs typeface="+mn-cs"/>
          </a:endParaRPr>
        </a:p>
      </dsp:txBody>
      <dsp:txXfrm>
        <a:off x="3862" y="279446"/>
        <a:ext cx="1909148" cy="875894"/>
      </dsp:txXfrm>
    </dsp:sp>
    <dsp:sp modelId="{458FD556-18EF-4A30-A28B-6173EF55C708}">
      <dsp:nvSpPr>
        <dsp:cNvPr id="0" name=""/>
        <dsp:cNvSpPr/>
      </dsp:nvSpPr>
      <dsp:spPr>
        <a:xfrm>
          <a:off x="4535944" y="671673"/>
          <a:ext cx="6849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sp:txBody>
      <dsp:txXfrm>
        <a:off x="4860546" y="713812"/>
        <a:ext cx="0" cy="0"/>
      </dsp:txXfrm>
    </dsp:sp>
    <dsp:sp modelId="{D197A11A-4AF5-4F0C-9A91-5791B41108A9}">
      <dsp:nvSpPr>
        <dsp:cNvPr id="0" name=""/>
        <dsp:cNvSpPr/>
      </dsp:nvSpPr>
      <dsp:spPr>
        <a:xfrm>
          <a:off x="2628595" y="279446"/>
          <a:ext cx="1909148" cy="875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en-US" sz="1400" b="1" kern="1200" dirty="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Arial"/>
              <a:ea typeface="微软雅黑"/>
              <a:cs typeface="+mn-cs"/>
            </a:rPr>
            <a:t>Hybridoma/ B cell cloning/Beacon platform</a:t>
          </a:r>
          <a:endParaRPr lang="zh-CN" altLang="en-US" sz="1400" b="1" kern="1200" dirty="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 dirty="0">
            <a:latin typeface="Arial"/>
            <a:ea typeface="微软雅黑"/>
            <a:cs typeface="+mn-cs"/>
          </a:endParaRPr>
        </a:p>
      </dsp:txBody>
      <dsp:txXfrm>
        <a:off x="2628595" y="279446"/>
        <a:ext cx="1909148" cy="875894"/>
      </dsp:txXfrm>
    </dsp:sp>
    <dsp:sp modelId="{A1972538-C19C-41E7-9B64-59591967BF3E}">
      <dsp:nvSpPr>
        <dsp:cNvPr id="0" name=""/>
        <dsp:cNvSpPr/>
      </dsp:nvSpPr>
      <dsp:spPr>
        <a:xfrm>
          <a:off x="958436" y="1153540"/>
          <a:ext cx="5249466" cy="684984"/>
        </a:xfrm>
        <a:custGeom>
          <a:avLst/>
          <a:gdLst/>
          <a:ahLst/>
          <a:cxnLst/>
          <a:rect l="0" t="0" r="0" b="0"/>
          <a:pathLst>
            <a:path>
              <a:moveTo>
                <a:pt x="4746710" y="0"/>
              </a:moveTo>
              <a:lnTo>
                <a:pt x="4746710" y="325325"/>
              </a:lnTo>
              <a:lnTo>
                <a:pt x="0" y="325325"/>
              </a:lnTo>
              <a:lnTo>
                <a:pt x="0" y="616451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sp:txBody>
      <dsp:txXfrm>
        <a:off x="3450719" y="1492451"/>
        <a:ext cx="0" cy="0"/>
      </dsp:txXfrm>
    </dsp:sp>
    <dsp:sp modelId="{0A8613F3-F529-492C-AA9C-30D023974972}">
      <dsp:nvSpPr>
        <dsp:cNvPr id="0" name=""/>
        <dsp:cNvSpPr/>
      </dsp:nvSpPr>
      <dsp:spPr>
        <a:xfrm>
          <a:off x="5253328" y="279446"/>
          <a:ext cx="1909148" cy="875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en-US" sz="1400" b="1" kern="1200" dirty="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Arial"/>
              <a:ea typeface="微软雅黑"/>
              <a:cs typeface="+mn-cs"/>
            </a:rPr>
            <a:t>Affinity ranking and Epitope binning</a:t>
          </a:r>
          <a:endParaRPr lang="zh-CN" altLang="en-US" sz="1400" b="1" kern="1200" dirty="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 dirty="0">
            <a:latin typeface="Arial"/>
            <a:ea typeface="微软雅黑"/>
            <a:cs typeface="+mn-cs"/>
          </a:endParaRPr>
        </a:p>
      </dsp:txBody>
      <dsp:txXfrm>
        <a:off x="5253328" y="279446"/>
        <a:ext cx="1909148" cy="875894"/>
      </dsp:txXfrm>
    </dsp:sp>
    <dsp:sp modelId="{02CF25B2-2D53-4BA0-B44E-02A57FB5E825}">
      <dsp:nvSpPr>
        <dsp:cNvPr id="0" name=""/>
        <dsp:cNvSpPr/>
      </dsp:nvSpPr>
      <dsp:spPr>
        <a:xfrm>
          <a:off x="1911211" y="2263152"/>
          <a:ext cx="692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sp:txBody>
      <dsp:txXfrm>
        <a:off x="2239537" y="2305291"/>
        <a:ext cx="0" cy="0"/>
      </dsp:txXfrm>
    </dsp:sp>
    <dsp:sp modelId="{DB801D73-F739-4301-9B37-11F7DD7DCCE0}">
      <dsp:nvSpPr>
        <dsp:cNvPr id="0" name=""/>
        <dsp:cNvSpPr/>
      </dsp:nvSpPr>
      <dsp:spPr>
        <a:xfrm>
          <a:off x="3862" y="1870925"/>
          <a:ext cx="1909148" cy="875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en-US" sz="1400" b="1" kern="120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>
              <a:latin typeface="Arial"/>
              <a:ea typeface="微软雅黑"/>
              <a:cs typeface="+mn-cs"/>
            </a:rPr>
            <a:t>Antibody conjugation and Pairing </a:t>
          </a:r>
          <a:endParaRPr lang="zh-CN" altLang="en-US" sz="1400" b="1" kern="120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 dirty="0">
            <a:latin typeface="Arial"/>
            <a:ea typeface="微软雅黑"/>
            <a:cs typeface="+mn-cs"/>
          </a:endParaRPr>
        </a:p>
      </dsp:txBody>
      <dsp:txXfrm>
        <a:off x="3862" y="1870925"/>
        <a:ext cx="1909148" cy="875894"/>
      </dsp:txXfrm>
    </dsp:sp>
    <dsp:sp modelId="{5C17BCAC-7439-49D0-93FB-76C773449F21}">
      <dsp:nvSpPr>
        <dsp:cNvPr id="0" name=""/>
        <dsp:cNvSpPr/>
      </dsp:nvSpPr>
      <dsp:spPr>
        <a:xfrm>
          <a:off x="4543815" y="2267446"/>
          <a:ext cx="6809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sp:txBody>
      <dsp:txXfrm>
        <a:off x="4866503" y="2309584"/>
        <a:ext cx="0" cy="0"/>
      </dsp:txXfrm>
    </dsp:sp>
    <dsp:sp modelId="{1F1ABA4A-D6A1-4774-AFF6-AF668811EB7A}">
      <dsp:nvSpPr>
        <dsp:cNvPr id="0" name=""/>
        <dsp:cNvSpPr/>
      </dsp:nvSpPr>
      <dsp:spPr>
        <a:xfrm>
          <a:off x="2636467" y="1900326"/>
          <a:ext cx="1909148" cy="875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1400" b="1" kern="1200" dirty="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Arial"/>
              <a:ea typeface="微软雅黑"/>
              <a:cs typeface="+mn-cs"/>
            </a:rPr>
            <a:t>Kit development</a:t>
          </a:r>
          <a:endParaRPr lang="zh-CN" altLang="zh-CN" sz="1400" b="1" kern="1200" dirty="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 dirty="0">
            <a:latin typeface="Arial"/>
            <a:ea typeface="微软雅黑"/>
            <a:cs typeface="+mn-cs"/>
          </a:endParaRPr>
        </a:p>
      </dsp:txBody>
      <dsp:txXfrm>
        <a:off x="2636467" y="1900326"/>
        <a:ext cx="1909148" cy="875894"/>
      </dsp:txXfrm>
    </dsp:sp>
    <dsp:sp modelId="{086DE32A-0E6F-47C7-AF50-CDAD1FE5DF2F}">
      <dsp:nvSpPr>
        <dsp:cNvPr id="0" name=""/>
        <dsp:cNvSpPr/>
      </dsp:nvSpPr>
      <dsp:spPr>
        <a:xfrm>
          <a:off x="958436" y="2749313"/>
          <a:ext cx="5253328" cy="680691"/>
        </a:xfrm>
        <a:custGeom>
          <a:avLst/>
          <a:gdLst/>
          <a:ahLst/>
          <a:cxnLst/>
          <a:rect l="0" t="0" r="0" b="0"/>
          <a:pathLst>
            <a:path>
              <a:moveTo>
                <a:pt x="4746710" y="0"/>
              </a:moveTo>
              <a:lnTo>
                <a:pt x="4746710" y="325325"/>
              </a:lnTo>
              <a:lnTo>
                <a:pt x="0" y="325325"/>
              </a:lnTo>
              <a:lnTo>
                <a:pt x="0" y="616451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sp:txBody>
      <dsp:txXfrm>
        <a:off x="3452569" y="3086077"/>
        <a:ext cx="0" cy="0"/>
      </dsp:txXfrm>
    </dsp:sp>
    <dsp:sp modelId="{06CDB15A-FF9F-48AB-8125-157C16104221}">
      <dsp:nvSpPr>
        <dsp:cNvPr id="0" name=""/>
        <dsp:cNvSpPr/>
      </dsp:nvSpPr>
      <dsp:spPr>
        <a:xfrm>
          <a:off x="5257191" y="1875218"/>
          <a:ext cx="1909148" cy="875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Arial"/>
              <a:ea typeface="微软雅黑"/>
              <a:cs typeface="+mn-cs"/>
            </a:rPr>
            <a:t>Clinical Trial</a:t>
          </a:r>
          <a:endParaRPr lang="zh-CN" altLang="en-US" sz="1400" b="1" kern="1200" dirty="0">
            <a:latin typeface="Arial"/>
            <a:ea typeface="微软雅黑"/>
            <a:cs typeface="+mn-cs"/>
          </a:endParaRPr>
        </a:p>
      </dsp:txBody>
      <dsp:txXfrm>
        <a:off x="5257191" y="1875218"/>
        <a:ext cx="1909148" cy="875894"/>
      </dsp:txXfrm>
    </dsp:sp>
    <dsp:sp modelId="{7A140A3F-2206-43EC-9738-4761ADFB703C}">
      <dsp:nvSpPr>
        <dsp:cNvPr id="0" name=""/>
        <dsp:cNvSpPr/>
      </dsp:nvSpPr>
      <dsp:spPr>
        <a:xfrm>
          <a:off x="1911211" y="3854631"/>
          <a:ext cx="6849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sp:txBody>
      <dsp:txXfrm>
        <a:off x="2235813" y="3896769"/>
        <a:ext cx="0" cy="0"/>
      </dsp:txXfrm>
    </dsp:sp>
    <dsp:sp modelId="{EB591CED-CA0F-482D-B21A-F9A8D1DF0275}">
      <dsp:nvSpPr>
        <dsp:cNvPr id="0" name=""/>
        <dsp:cNvSpPr/>
      </dsp:nvSpPr>
      <dsp:spPr>
        <a:xfrm>
          <a:off x="3862" y="3462404"/>
          <a:ext cx="1909148" cy="875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en-US" sz="1400" b="1" kern="1200" dirty="0">
            <a:latin typeface="Arial"/>
            <a:ea typeface="微软雅黑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Arial"/>
              <a:ea typeface="微软雅黑"/>
              <a:cs typeface="+mn-cs"/>
            </a:rPr>
            <a:t>Kit Transfer </a:t>
          </a:r>
          <a:r>
            <a:rPr lang="en-US" altLang="zh-CN" sz="1400" b="1" kern="1200" dirty="0">
              <a:latin typeface="Arial"/>
              <a:ea typeface="微软雅黑"/>
              <a:cs typeface="+mn-cs"/>
            </a:rPr>
            <a:t>to production</a:t>
          </a:r>
          <a:endParaRPr lang="zh-CN" altLang="en-US" sz="1400" b="1" kern="1200" dirty="0">
            <a:latin typeface="Arial"/>
            <a:ea typeface="微软雅黑"/>
            <a:cs typeface="+mn-cs"/>
          </a:endParaRPr>
        </a:p>
      </dsp:txBody>
      <dsp:txXfrm>
        <a:off x="3862" y="3462404"/>
        <a:ext cx="1909148" cy="875894"/>
      </dsp:txXfrm>
    </dsp:sp>
    <dsp:sp modelId="{8C70BB98-BD7A-4FF4-9B4E-2B4D6A2AFD75}">
      <dsp:nvSpPr>
        <dsp:cNvPr id="0" name=""/>
        <dsp:cNvSpPr/>
      </dsp:nvSpPr>
      <dsp:spPr>
        <a:xfrm>
          <a:off x="4535944" y="3854631"/>
          <a:ext cx="6849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451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2">
          <a:schemeClr val="accent5"/>
        </a:lnRef>
        <a:fillRef idx="0">
          <a:schemeClr val="accent5"/>
        </a:fillRef>
        <a:effectRef idx="1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b="1" kern="1200">
            <a:solidFill>
              <a:srgbClr val="EEECE1">
                <a:hueOff val="0"/>
                <a:satOff val="0"/>
                <a:lumOff val="0"/>
                <a:alphaOff val="0"/>
              </a:srgbClr>
            </a:solidFill>
            <a:latin typeface="Arial"/>
            <a:ea typeface="微软雅黑"/>
            <a:cs typeface="+mn-cs"/>
          </a:endParaRPr>
        </a:p>
      </dsp:txBody>
      <dsp:txXfrm>
        <a:off x="4860546" y="3896769"/>
        <a:ext cx="0" cy="0"/>
      </dsp:txXfrm>
    </dsp:sp>
    <dsp:sp modelId="{DB2DF4A7-8BFB-4D7B-B84B-E603D13BBF20}">
      <dsp:nvSpPr>
        <dsp:cNvPr id="0" name=""/>
        <dsp:cNvSpPr/>
      </dsp:nvSpPr>
      <dsp:spPr>
        <a:xfrm>
          <a:off x="2628595" y="3462404"/>
          <a:ext cx="1909148" cy="875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Arial"/>
              <a:ea typeface="微软雅黑"/>
              <a:cs typeface="+mn-cs"/>
            </a:rPr>
            <a:t>Kit registration</a:t>
          </a:r>
          <a:endParaRPr lang="zh-CN" altLang="en-US" sz="1400" b="1" kern="1200" dirty="0">
            <a:latin typeface="Arial"/>
            <a:ea typeface="微软雅黑"/>
            <a:cs typeface="+mn-cs"/>
          </a:endParaRPr>
        </a:p>
      </dsp:txBody>
      <dsp:txXfrm>
        <a:off x="2628595" y="3462404"/>
        <a:ext cx="1909148" cy="875894"/>
      </dsp:txXfrm>
    </dsp:sp>
    <dsp:sp modelId="{FD096F78-92FF-42B2-B5B8-A9ABB7A7C7CD}">
      <dsp:nvSpPr>
        <dsp:cNvPr id="0" name=""/>
        <dsp:cNvSpPr/>
      </dsp:nvSpPr>
      <dsp:spPr>
        <a:xfrm>
          <a:off x="5253328" y="3462404"/>
          <a:ext cx="1909148" cy="875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Arial"/>
              <a:ea typeface="微软雅黑"/>
              <a:cs typeface="+mn-cs"/>
            </a:rPr>
            <a:t>Kit manufacturing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>
              <a:latin typeface="Arial"/>
              <a:ea typeface="微软雅黑"/>
              <a:cs typeface="+mn-cs"/>
            </a:rPr>
            <a:t>(GMP level)</a:t>
          </a:r>
          <a:endParaRPr lang="zh-CN" altLang="en-US" sz="1400" b="1" kern="1200" dirty="0">
            <a:latin typeface="Arial"/>
            <a:ea typeface="微软雅黑"/>
            <a:cs typeface="+mn-cs"/>
          </a:endParaRPr>
        </a:p>
      </dsp:txBody>
      <dsp:txXfrm>
        <a:off x="5253328" y="3462404"/>
        <a:ext cx="1909148" cy="875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5BD2F-3A56-4992-9E9D-6242ADA4EFE0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1C1A4-D9A3-4DBE-8A69-2C9ADBED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0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16B05-2040-4DC8-AF83-676E63DDD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2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2F79C-6B1B-4756-8B24-C8DE322E8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84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900E4-0249-4FB9-B6F7-5ED910E039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38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6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EC4E0-843C-4108-B51B-BABB393E2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2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2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1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0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3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1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2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6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0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8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2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C70B-1437-4F1A-A4CD-4F94ED6D82F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2ABF5-722F-4055-8DAF-F13C802613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fidential"/>
          <p:cNvSpPr/>
          <p:nvPr userDrawn="1">
            <p:custDataLst>
              <p:tags r:id="rId13"/>
            </p:custDataLst>
          </p:nvPr>
        </p:nvSpPr>
        <p:spPr>
          <a:xfrm>
            <a:off x="10764282" y="127000"/>
            <a:ext cx="1173718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000" b="1" i="0" cap="none" spc="0">
                <a:ln/>
                <a:solidFill>
                  <a:schemeClr val="accent3"/>
                </a:solidFill>
                <a:effectLst/>
                <a:latin typeface="微软雅黑" panose="020B0503020204020204" pitchFamily="34" charset="-122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349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3.png"/><Relationship Id="rId12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1.png"/><Relationship Id="rId12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65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64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hyperlink" Target="mailto:antibody@genscript.com" TargetMode="Externa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2488" y="1156282"/>
            <a:ext cx="6932395" cy="2852655"/>
          </a:xfrm>
        </p:spPr>
        <p:txBody>
          <a:bodyPr>
            <a:normAutofit/>
          </a:bodyPr>
          <a:lstStyle/>
          <a:p>
            <a:r>
              <a:rPr lang="en-US" altLang="zh-CN" sz="53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 Your Antibody Discovery</a:t>
            </a:r>
            <a:endParaRPr lang="en-US" sz="539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body" idx="1"/>
          </p:nvPr>
        </p:nvSpPr>
        <p:spPr>
          <a:xfrm>
            <a:off x="794491" y="4893418"/>
            <a:ext cx="5484972" cy="1500143"/>
          </a:xfrm>
        </p:spPr>
        <p:txBody>
          <a:bodyPr>
            <a:normAutofit/>
          </a:bodyPr>
          <a:lstStyle/>
          <a:p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One-Stop Solution for Antibody Generation at GenScript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4492" y="4493388"/>
            <a:ext cx="5048285" cy="400030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r>
              <a:rPr lang="en-US" altLang="zh-CN" sz="1799" b="1" dirty="0">
                <a:solidFill>
                  <a:schemeClr val="bg1"/>
                </a:solidFill>
                <a:cs typeface="Arial" pitchFamily="34" charset="0"/>
              </a:rPr>
              <a:t>2022</a:t>
            </a:r>
            <a:endParaRPr lang="en-US" sz="1799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01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EDFB-45FE-4440-87FD-48A1948EB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41" y="0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Polyclonal Antibody Packages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500C5-714A-4764-B4CB-C3E26FC809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56DAABA-5CE0-484B-8D74-C0841A295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497596"/>
              </p:ext>
            </p:extLst>
          </p:nvPr>
        </p:nvGraphicFramePr>
        <p:xfrm>
          <a:off x="725298" y="1474750"/>
          <a:ext cx="10741403" cy="409423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69882">
                  <a:extLst>
                    <a:ext uri="{9D8B030D-6E8A-4147-A177-3AD203B41FA5}">
                      <a16:colId xmlns:a16="http://schemas.microsoft.com/office/drawing/2014/main" val="2035511590"/>
                    </a:ext>
                  </a:extLst>
                </a:gridCol>
                <a:gridCol w="3068973">
                  <a:extLst>
                    <a:ext uri="{9D8B030D-6E8A-4147-A177-3AD203B41FA5}">
                      <a16:colId xmlns:a16="http://schemas.microsoft.com/office/drawing/2014/main" val="2927688609"/>
                    </a:ext>
                  </a:extLst>
                </a:gridCol>
                <a:gridCol w="3159234">
                  <a:extLst>
                    <a:ext uri="{9D8B030D-6E8A-4147-A177-3AD203B41FA5}">
                      <a16:colId xmlns:a16="http://schemas.microsoft.com/office/drawing/2014/main" val="2873778904"/>
                    </a:ext>
                  </a:extLst>
                </a:gridCol>
                <a:gridCol w="2843314">
                  <a:extLst>
                    <a:ext uri="{9D8B030D-6E8A-4147-A177-3AD203B41FA5}">
                      <a16:colId xmlns:a16="http://schemas.microsoft.com/office/drawing/2014/main" val="1026927465"/>
                    </a:ext>
                  </a:extLst>
                </a:gridCol>
              </a:tblGrid>
              <a:tr h="5592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Features</a:t>
                      </a: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Rabbit Package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Mouse Package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 Package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3758608373"/>
                  </a:ext>
                </a:extLst>
              </a:tr>
              <a:tr h="660228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Antigen </a:t>
                      </a: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(synthesized by GenScript or provided by customer)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Peptide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Peptide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Peptide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081682"/>
                  </a:ext>
                </a:extLst>
              </a:tr>
              <a:tr h="660228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Immunization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Rabbits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Mice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Rats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314390"/>
                  </a:ext>
                </a:extLst>
              </a:tr>
              <a:tr h="660228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Purification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Affinity Purified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Affinity Purified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Affinity Purified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692019"/>
                  </a:ext>
                </a:extLst>
              </a:tr>
              <a:tr h="73133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Deliverables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purified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pAbs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(ELISA titer &gt;1:256,000) from 40 ml serum per rabbit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purified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pAbs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(ELISA titer &gt;1:256,000) from 0.5 ml serum per mouse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purified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pAbs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(ELISA titer &gt;1:256,000) from 1.5-2 ml serum per rat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544388"/>
                  </a:ext>
                </a:extLst>
              </a:tr>
              <a:tr h="660228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Timeline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weeks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weeks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weeks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99065924"/>
                  </a:ext>
                </a:extLst>
              </a:tr>
            </a:tbl>
          </a:graphicData>
        </a:graphic>
      </p:graphicFrame>
      <p:sp>
        <p:nvSpPr>
          <p:cNvPr id="8" name="mouse_220103">
            <a:extLst>
              <a:ext uri="{FF2B5EF4-FFF2-40B4-BE49-F238E27FC236}">
                <a16:creationId xmlns:a16="http://schemas.microsoft.com/office/drawing/2014/main" id="{30D7B3D4-B414-4F9C-B786-BD7153830579}"/>
              </a:ext>
            </a:extLst>
          </p:cNvPr>
          <p:cNvSpPr/>
          <p:nvPr/>
        </p:nvSpPr>
        <p:spPr>
          <a:xfrm>
            <a:off x="5562738" y="1648529"/>
            <a:ext cx="496203" cy="324122"/>
          </a:xfrm>
          <a:custGeom>
            <a:avLst/>
            <a:gdLst>
              <a:gd name="connsiteX0" fmla="*/ 91947 w 607639"/>
              <a:gd name="connsiteY0" fmla="*/ 142535 h 348304"/>
              <a:gd name="connsiteX1" fmla="*/ 105849 w 607639"/>
              <a:gd name="connsiteY1" fmla="*/ 156401 h 348304"/>
              <a:gd name="connsiteX2" fmla="*/ 91947 w 607639"/>
              <a:gd name="connsiteY2" fmla="*/ 170267 h 348304"/>
              <a:gd name="connsiteX3" fmla="*/ 78045 w 607639"/>
              <a:gd name="connsiteY3" fmla="*/ 156401 h 348304"/>
              <a:gd name="connsiteX4" fmla="*/ 91947 w 607639"/>
              <a:gd name="connsiteY4" fmla="*/ 142535 h 348304"/>
              <a:gd name="connsiteX5" fmla="*/ 393152 w 607639"/>
              <a:gd name="connsiteY5" fmla="*/ 90296 h 348304"/>
              <a:gd name="connsiteX6" fmla="*/ 434190 w 607639"/>
              <a:gd name="connsiteY6" fmla="*/ 93406 h 348304"/>
              <a:gd name="connsiteX7" fmla="*/ 463922 w 607639"/>
              <a:gd name="connsiteY7" fmla="*/ 109223 h 348304"/>
              <a:gd name="connsiteX8" fmla="*/ 466236 w 607639"/>
              <a:gd name="connsiteY8" fmla="*/ 128683 h 348304"/>
              <a:gd name="connsiteX9" fmla="*/ 455376 w 607639"/>
              <a:gd name="connsiteY9" fmla="*/ 133926 h 348304"/>
              <a:gd name="connsiteX10" fmla="*/ 446741 w 607639"/>
              <a:gd name="connsiteY10" fmla="*/ 130905 h 348304"/>
              <a:gd name="connsiteX11" fmla="*/ 425733 w 607639"/>
              <a:gd name="connsiteY11" fmla="*/ 119797 h 348304"/>
              <a:gd name="connsiteX12" fmla="*/ 407128 w 607639"/>
              <a:gd name="connsiteY12" fmla="*/ 117043 h 348304"/>
              <a:gd name="connsiteX13" fmla="*/ 397069 w 607639"/>
              <a:gd name="connsiteY13" fmla="*/ 117754 h 348304"/>
              <a:gd name="connsiteX14" fmla="*/ 315528 w 607639"/>
              <a:gd name="connsiteY14" fmla="*/ 129572 h 348304"/>
              <a:gd name="connsiteX15" fmla="*/ 299772 w 607639"/>
              <a:gd name="connsiteY15" fmla="*/ 117842 h 348304"/>
              <a:gd name="connsiteX16" fmla="*/ 311523 w 607639"/>
              <a:gd name="connsiteY16" fmla="*/ 102203 h 348304"/>
              <a:gd name="connsiteX17" fmla="*/ 201219 w 607639"/>
              <a:gd name="connsiteY17" fmla="*/ 47948 h 348304"/>
              <a:gd name="connsiteX18" fmla="*/ 174628 w 607639"/>
              <a:gd name="connsiteY18" fmla="*/ 66410 h 348304"/>
              <a:gd name="connsiteX19" fmla="*/ 165283 w 607639"/>
              <a:gd name="connsiteY19" fmla="*/ 102580 h 348304"/>
              <a:gd name="connsiteX20" fmla="*/ 155403 w 607639"/>
              <a:gd name="connsiteY20" fmla="*/ 119465 h 348304"/>
              <a:gd name="connsiteX21" fmla="*/ 138492 w 607639"/>
              <a:gd name="connsiteY21" fmla="*/ 109512 h 348304"/>
              <a:gd name="connsiteX22" fmla="*/ 136623 w 607639"/>
              <a:gd name="connsiteY22" fmla="*/ 93960 h 348304"/>
              <a:gd name="connsiteX23" fmla="*/ 120602 w 607639"/>
              <a:gd name="connsiteY23" fmla="*/ 97692 h 348304"/>
              <a:gd name="connsiteX24" fmla="*/ 53759 w 607639"/>
              <a:gd name="connsiteY24" fmla="*/ 139905 h 348304"/>
              <a:gd name="connsiteX25" fmla="*/ 27681 w 607639"/>
              <a:gd name="connsiteY25" fmla="*/ 214467 h 348304"/>
              <a:gd name="connsiteX26" fmla="*/ 50199 w 607639"/>
              <a:gd name="connsiteY26" fmla="*/ 236951 h 348304"/>
              <a:gd name="connsiteX27" fmla="*/ 127545 w 607639"/>
              <a:gd name="connsiteY27" fmla="*/ 236951 h 348304"/>
              <a:gd name="connsiteX28" fmla="*/ 169555 w 607639"/>
              <a:gd name="connsiteY28" fmla="*/ 197315 h 348304"/>
              <a:gd name="connsiteX29" fmla="*/ 204712 w 607639"/>
              <a:gd name="connsiteY29" fmla="*/ 190294 h 348304"/>
              <a:gd name="connsiteX30" fmla="*/ 221089 w 607639"/>
              <a:gd name="connsiteY30" fmla="*/ 201136 h 348304"/>
              <a:gd name="connsiteX31" fmla="*/ 210230 w 607639"/>
              <a:gd name="connsiteY31" fmla="*/ 217399 h 348304"/>
              <a:gd name="connsiteX32" fmla="*/ 174984 w 607639"/>
              <a:gd name="connsiteY32" fmla="*/ 224420 h 348304"/>
              <a:gd name="connsiteX33" fmla="*/ 157272 w 607639"/>
              <a:gd name="connsiteY33" fmla="*/ 236951 h 348304"/>
              <a:gd name="connsiteX34" fmla="*/ 368571 w 607639"/>
              <a:gd name="connsiteY34" fmla="*/ 236951 h 348304"/>
              <a:gd name="connsiteX35" fmla="*/ 410670 w 607639"/>
              <a:gd name="connsiteY35" fmla="*/ 197315 h 348304"/>
              <a:gd name="connsiteX36" fmla="*/ 445827 w 607639"/>
              <a:gd name="connsiteY36" fmla="*/ 190294 h 348304"/>
              <a:gd name="connsiteX37" fmla="*/ 462115 w 607639"/>
              <a:gd name="connsiteY37" fmla="*/ 201136 h 348304"/>
              <a:gd name="connsiteX38" fmla="*/ 451257 w 607639"/>
              <a:gd name="connsiteY38" fmla="*/ 217399 h 348304"/>
              <a:gd name="connsiteX39" fmla="*/ 416100 w 607639"/>
              <a:gd name="connsiteY39" fmla="*/ 224420 h 348304"/>
              <a:gd name="connsiteX40" fmla="*/ 398388 w 607639"/>
              <a:gd name="connsiteY40" fmla="*/ 236951 h 348304"/>
              <a:gd name="connsiteX41" fmla="*/ 482676 w 607639"/>
              <a:gd name="connsiteY41" fmla="*/ 236951 h 348304"/>
              <a:gd name="connsiteX42" fmla="*/ 537058 w 607639"/>
              <a:gd name="connsiteY42" fmla="*/ 182563 h 348304"/>
              <a:gd name="connsiteX43" fmla="*/ 445560 w 607639"/>
              <a:gd name="connsiteY43" fmla="*/ 57879 h 348304"/>
              <a:gd name="connsiteX44" fmla="*/ 387974 w 607639"/>
              <a:gd name="connsiteY44" fmla="*/ 53346 h 348304"/>
              <a:gd name="connsiteX45" fmla="*/ 266660 w 607639"/>
              <a:gd name="connsiteY45" fmla="*/ 70320 h 348304"/>
              <a:gd name="connsiteX46" fmla="*/ 250728 w 607639"/>
              <a:gd name="connsiteY46" fmla="*/ 118221 h 348304"/>
              <a:gd name="connsiteX47" fmla="*/ 194655 w 607639"/>
              <a:gd name="connsiteY47" fmla="*/ 148970 h 348304"/>
              <a:gd name="connsiteX48" fmla="*/ 180859 w 607639"/>
              <a:gd name="connsiteY48" fmla="*/ 136084 h 348304"/>
              <a:gd name="connsiteX49" fmla="*/ 193675 w 607639"/>
              <a:gd name="connsiteY49" fmla="*/ 121332 h 348304"/>
              <a:gd name="connsiteX50" fmla="*/ 228744 w 607639"/>
              <a:gd name="connsiteY50" fmla="*/ 101336 h 348304"/>
              <a:gd name="connsiteX51" fmla="*/ 238623 w 607639"/>
              <a:gd name="connsiteY51" fmla="*/ 68099 h 348304"/>
              <a:gd name="connsiteX52" fmla="*/ 228210 w 607639"/>
              <a:gd name="connsiteY52" fmla="*/ 50947 h 348304"/>
              <a:gd name="connsiteX53" fmla="*/ 201219 w 607639"/>
              <a:gd name="connsiteY53" fmla="*/ 47948 h 348304"/>
              <a:gd name="connsiteX54" fmla="*/ 172759 w 607639"/>
              <a:gd name="connsiteY54" fmla="*/ 27930 h 348304"/>
              <a:gd name="connsiteX55" fmla="*/ 133508 w 607639"/>
              <a:gd name="connsiteY55" fmla="*/ 64544 h 348304"/>
              <a:gd name="connsiteX56" fmla="*/ 133241 w 607639"/>
              <a:gd name="connsiteY56" fmla="*/ 66232 h 348304"/>
              <a:gd name="connsiteX57" fmla="*/ 143833 w 607639"/>
              <a:gd name="connsiteY57" fmla="*/ 63833 h 348304"/>
              <a:gd name="connsiteX58" fmla="*/ 152644 w 607639"/>
              <a:gd name="connsiteY58" fmla="*/ 49525 h 348304"/>
              <a:gd name="connsiteX59" fmla="*/ 176319 w 607639"/>
              <a:gd name="connsiteY59" fmla="*/ 28730 h 348304"/>
              <a:gd name="connsiteX60" fmla="*/ 172759 w 607639"/>
              <a:gd name="connsiteY60" fmla="*/ 27930 h 348304"/>
              <a:gd name="connsiteX61" fmla="*/ 176764 w 607639"/>
              <a:gd name="connsiteY61" fmla="*/ 558 h 348304"/>
              <a:gd name="connsiteX62" fmla="*/ 209607 w 607639"/>
              <a:gd name="connsiteY62" fmla="*/ 18687 h 348304"/>
              <a:gd name="connsiteX63" fmla="*/ 243785 w 607639"/>
              <a:gd name="connsiteY63" fmla="*/ 28019 h 348304"/>
              <a:gd name="connsiteX64" fmla="*/ 258649 w 607639"/>
              <a:gd name="connsiteY64" fmla="*/ 43482 h 348304"/>
              <a:gd name="connsiteX65" fmla="*/ 384147 w 607639"/>
              <a:gd name="connsiteY65" fmla="*/ 25886 h 348304"/>
              <a:gd name="connsiteX66" fmla="*/ 454016 w 607639"/>
              <a:gd name="connsiteY66" fmla="*/ 31484 h 348304"/>
              <a:gd name="connsiteX67" fmla="*/ 564738 w 607639"/>
              <a:gd name="connsiteY67" fmla="*/ 182563 h 348304"/>
              <a:gd name="connsiteX68" fmla="*/ 554325 w 607639"/>
              <a:gd name="connsiteY68" fmla="*/ 222554 h 348304"/>
              <a:gd name="connsiteX69" fmla="*/ 607639 w 607639"/>
              <a:gd name="connsiteY69" fmla="*/ 285029 h 348304"/>
              <a:gd name="connsiteX70" fmla="*/ 544267 w 607639"/>
              <a:gd name="connsiteY70" fmla="*/ 348304 h 348304"/>
              <a:gd name="connsiteX71" fmla="*/ 336974 w 607639"/>
              <a:gd name="connsiteY71" fmla="*/ 348304 h 348304"/>
              <a:gd name="connsiteX72" fmla="*/ 323178 w 607639"/>
              <a:gd name="connsiteY72" fmla="*/ 334440 h 348304"/>
              <a:gd name="connsiteX73" fmla="*/ 336974 w 607639"/>
              <a:gd name="connsiteY73" fmla="*/ 320666 h 348304"/>
              <a:gd name="connsiteX74" fmla="*/ 544267 w 607639"/>
              <a:gd name="connsiteY74" fmla="*/ 320666 h 348304"/>
              <a:gd name="connsiteX75" fmla="*/ 579869 w 607639"/>
              <a:gd name="connsiteY75" fmla="*/ 285029 h 348304"/>
              <a:gd name="connsiteX76" fmla="*/ 544267 w 607639"/>
              <a:gd name="connsiteY76" fmla="*/ 249392 h 348304"/>
              <a:gd name="connsiteX77" fmla="*/ 530115 w 607639"/>
              <a:gd name="connsiteY77" fmla="*/ 249392 h 348304"/>
              <a:gd name="connsiteX78" fmla="*/ 482676 w 607639"/>
              <a:gd name="connsiteY78" fmla="*/ 264589 h 348304"/>
              <a:gd name="connsiteX79" fmla="*/ 50199 w 607639"/>
              <a:gd name="connsiteY79" fmla="*/ 264589 h 348304"/>
              <a:gd name="connsiteX80" fmla="*/ 0 w 607639"/>
              <a:gd name="connsiteY80" fmla="*/ 214467 h 348304"/>
              <a:gd name="connsiteX81" fmla="*/ 32042 w 607639"/>
              <a:gd name="connsiteY81" fmla="*/ 122753 h 348304"/>
              <a:gd name="connsiteX82" fmla="*/ 105115 w 607639"/>
              <a:gd name="connsiteY82" fmla="*/ 73164 h 348304"/>
              <a:gd name="connsiteX83" fmla="*/ 106183 w 607639"/>
              <a:gd name="connsiteY83" fmla="*/ 60012 h 348304"/>
              <a:gd name="connsiteX84" fmla="*/ 176764 w 607639"/>
              <a:gd name="connsiteY84" fmla="*/ 558 h 34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639" h="348304">
                <a:moveTo>
                  <a:pt x="91947" y="142535"/>
                </a:moveTo>
                <a:cubicBezTo>
                  <a:pt x="99625" y="142535"/>
                  <a:pt x="105849" y="148743"/>
                  <a:pt x="105849" y="156401"/>
                </a:cubicBezTo>
                <a:cubicBezTo>
                  <a:pt x="105849" y="164059"/>
                  <a:pt x="99625" y="170267"/>
                  <a:pt x="91947" y="170267"/>
                </a:cubicBezTo>
                <a:cubicBezTo>
                  <a:pt x="84269" y="170267"/>
                  <a:pt x="78045" y="164059"/>
                  <a:pt x="78045" y="156401"/>
                </a:cubicBezTo>
                <a:cubicBezTo>
                  <a:pt x="78045" y="148743"/>
                  <a:pt x="84269" y="142535"/>
                  <a:pt x="91947" y="142535"/>
                </a:cubicBezTo>
                <a:close/>
                <a:moveTo>
                  <a:pt x="393152" y="90296"/>
                </a:moveTo>
                <a:cubicBezTo>
                  <a:pt x="407573" y="88341"/>
                  <a:pt x="421638" y="89407"/>
                  <a:pt x="434190" y="93406"/>
                </a:cubicBezTo>
                <a:cubicBezTo>
                  <a:pt x="445050" y="96872"/>
                  <a:pt x="455020" y="102203"/>
                  <a:pt x="463922" y="109223"/>
                </a:cubicBezTo>
                <a:cubicBezTo>
                  <a:pt x="469975" y="113933"/>
                  <a:pt x="470954" y="122641"/>
                  <a:pt x="466236" y="128683"/>
                </a:cubicBezTo>
                <a:cubicBezTo>
                  <a:pt x="463476" y="132149"/>
                  <a:pt x="459471" y="133926"/>
                  <a:pt x="455376" y="133926"/>
                </a:cubicBezTo>
                <a:cubicBezTo>
                  <a:pt x="452349" y="133926"/>
                  <a:pt x="449323" y="132949"/>
                  <a:pt x="446741" y="130905"/>
                </a:cubicBezTo>
                <a:cubicBezTo>
                  <a:pt x="440510" y="126018"/>
                  <a:pt x="433388" y="122197"/>
                  <a:pt x="425733" y="119797"/>
                </a:cubicBezTo>
                <a:cubicBezTo>
                  <a:pt x="420036" y="117931"/>
                  <a:pt x="413804" y="117043"/>
                  <a:pt x="407128" y="117043"/>
                </a:cubicBezTo>
                <a:cubicBezTo>
                  <a:pt x="403834" y="117043"/>
                  <a:pt x="400452" y="117220"/>
                  <a:pt x="397069" y="117754"/>
                </a:cubicBezTo>
                <a:lnTo>
                  <a:pt x="315528" y="129572"/>
                </a:lnTo>
                <a:cubicBezTo>
                  <a:pt x="307962" y="130638"/>
                  <a:pt x="300929" y="125395"/>
                  <a:pt x="299772" y="117842"/>
                </a:cubicBezTo>
                <a:cubicBezTo>
                  <a:pt x="298704" y="110289"/>
                  <a:pt x="303956" y="103269"/>
                  <a:pt x="311523" y="102203"/>
                </a:cubicBezTo>
                <a:close/>
                <a:moveTo>
                  <a:pt x="201219" y="47948"/>
                </a:moveTo>
                <a:cubicBezTo>
                  <a:pt x="191450" y="50769"/>
                  <a:pt x="181749" y="57168"/>
                  <a:pt x="174628" y="66410"/>
                </a:cubicBezTo>
                <a:cubicBezTo>
                  <a:pt x="165817" y="77785"/>
                  <a:pt x="162346" y="91294"/>
                  <a:pt x="165283" y="102580"/>
                </a:cubicBezTo>
                <a:cubicBezTo>
                  <a:pt x="167241" y="109956"/>
                  <a:pt x="162791" y="117510"/>
                  <a:pt x="155403" y="119465"/>
                </a:cubicBezTo>
                <a:cubicBezTo>
                  <a:pt x="148016" y="121332"/>
                  <a:pt x="140450" y="116977"/>
                  <a:pt x="138492" y="109512"/>
                </a:cubicBezTo>
                <a:cubicBezTo>
                  <a:pt x="137157" y="104535"/>
                  <a:pt x="136534" y="99203"/>
                  <a:pt x="136623" y="93960"/>
                </a:cubicBezTo>
                <a:lnTo>
                  <a:pt x="120602" y="97692"/>
                </a:lnTo>
                <a:cubicBezTo>
                  <a:pt x="94257" y="103824"/>
                  <a:pt x="70492" y="118754"/>
                  <a:pt x="53759" y="139905"/>
                </a:cubicBezTo>
                <a:cubicBezTo>
                  <a:pt x="36937" y="161056"/>
                  <a:pt x="27681" y="187539"/>
                  <a:pt x="27681" y="214467"/>
                </a:cubicBezTo>
                <a:cubicBezTo>
                  <a:pt x="27681" y="226820"/>
                  <a:pt x="37827" y="236951"/>
                  <a:pt x="50199" y="236951"/>
                </a:cubicBezTo>
                <a:lnTo>
                  <a:pt x="127545" y="236951"/>
                </a:lnTo>
                <a:cubicBezTo>
                  <a:pt x="132707" y="217222"/>
                  <a:pt x="148817" y="201403"/>
                  <a:pt x="169555" y="197315"/>
                </a:cubicBezTo>
                <a:lnTo>
                  <a:pt x="204712" y="190294"/>
                </a:lnTo>
                <a:cubicBezTo>
                  <a:pt x="212278" y="188783"/>
                  <a:pt x="219576" y="193671"/>
                  <a:pt x="221089" y="201136"/>
                </a:cubicBezTo>
                <a:cubicBezTo>
                  <a:pt x="222513" y="208601"/>
                  <a:pt x="217707" y="215889"/>
                  <a:pt x="210230" y="217399"/>
                </a:cubicBezTo>
                <a:lnTo>
                  <a:pt x="174984" y="224420"/>
                </a:lnTo>
                <a:cubicBezTo>
                  <a:pt x="167419" y="225931"/>
                  <a:pt x="161100" y="230641"/>
                  <a:pt x="157272" y="236951"/>
                </a:cubicBezTo>
                <a:lnTo>
                  <a:pt x="368571" y="236951"/>
                </a:lnTo>
                <a:cubicBezTo>
                  <a:pt x="373822" y="217222"/>
                  <a:pt x="389932" y="201403"/>
                  <a:pt x="410670" y="197315"/>
                </a:cubicBezTo>
                <a:lnTo>
                  <a:pt x="445827" y="190294"/>
                </a:lnTo>
                <a:cubicBezTo>
                  <a:pt x="453304" y="188783"/>
                  <a:pt x="460602" y="193671"/>
                  <a:pt x="462115" y="201136"/>
                </a:cubicBezTo>
                <a:cubicBezTo>
                  <a:pt x="463628" y="208601"/>
                  <a:pt x="458733" y="215889"/>
                  <a:pt x="451257" y="217399"/>
                </a:cubicBezTo>
                <a:lnTo>
                  <a:pt x="416100" y="224420"/>
                </a:lnTo>
                <a:cubicBezTo>
                  <a:pt x="408534" y="225931"/>
                  <a:pt x="402126" y="230641"/>
                  <a:pt x="398388" y="236951"/>
                </a:cubicBezTo>
                <a:lnTo>
                  <a:pt x="482676" y="236951"/>
                </a:lnTo>
                <a:cubicBezTo>
                  <a:pt x="512670" y="236951"/>
                  <a:pt x="537058" y="212512"/>
                  <a:pt x="537058" y="182563"/>
                </a:cubicBezTo>
                <a:cubicBezTo>
                  <a:pt x="536880" y="125419"/>
                  <a:pt x="500121" y="75297"/>
                  <a:pt x="445560" y="57879"/>
                </a:cubicBezTo>
                <a:cubicBezTo>
                  <a:pt x="427670" y="52102"/>
                  <a:pt x="407822" y="50591"/>
                  <a:pt x="387974" y="53346"/>
                </a:cubicBezTo>
                <a:lnTo>
                  <a:pt x="266660" y="70320"/>
                </a:lnTo>
                <a:cubicBezTo>
                  <a:pt x="267461" y="86672"/>
                  <a:pt x="261141" y="103291"/>
                  <a:pt x="250728" y="118221"/>
                </a:cubicBezTo>
                <a:cubicBezTo>
                  <a:pt x="229634" y="148348"/>
                  <a:pt x="195011" y="148970"/>
                  <a:pt x="194655" y="148970"/>
                </a:cubicBezTo>
                <a:cubicBezTo>
                  <a:pt x="187445" y="148970"/>
                  <a:pt x="181393" y="143371"/>
                  <a:pt x="180859" y="136084"/>
                </a:cubicBezTo>
                <a:cubicBezTo>
                  <a:pt x="180325" y="128530"/>
                  <a:pt x="186021" y="121865"/>
                  <a:pt x="193675" y="121332"/>
                </a:cubicBezTo>
                <a:cubicBezTo>
                  <a:pt x="206670" y="120443"/>
                  <a:pt x="219754" y="112889"/>
                  <a:pt x="228744" y="101336"/>
                </a:cubicBezTo>
                <a:cubicBezTo>
                  <a:pt x="236754" y="90938"/>
                  <a:pt x="240314" y="78852"/>
                  <a:pt x="238623" y="68099"/>
                </a:cubicBezTo>
                <a:cubicBezTo>
                  <a:pt x="237822" y="62944"/>
                  <a:pt x="235330" y="55746"/>
                  <a:pt x="228210" y="50947"/>
                </a:cubicBezTo>
                <a:cubicBezTo>
                  <a:pt x="220823" y="45881"/>
                  <a:pt x="210987" y="45126"/>
                  <a:pt x="201219" y="47948"/>
                </a:cubicBezTo>
                <a:close/>
                <a:moveTo>
                  <a:pt x="172759" y="27930"/>
                </a:moveTo>
                <a:cubicBezTo>
                  <a:pt x="154869" y="25264"/>
                  <a:pt x="137246" y="41704"/>
                  <a:pt x="133508" y="64544"/>
                </a:cubicBezTo>
                <a:cubicBezTo>
                  <a:pt x="133419" y="65077"/>
                  <a:pt x="133330" y="65699"/>
                  <a:pt x="133241" y="66232"/>
                </a:cubicBezTo>
                <a:lnTo>
                  <a:pt x="143833" y="63833"/>
                </a:lnTo>
                <a:cubicBezTo>
                  <a:pt x="146236" y="58856"/>
                  <a:pt x="149173" y="54057"/>
                  <a:pt x="152644" y="49525"/>
                </a:cubicBezTo>
                <a:cubicBezTo>
                  <a:pt x="159230" y="40994"/>
                  <a:pt x="167330" y="33973"/>
                  <a:pt x="176319" y="28730"/>
                </a:cubicBezTo>
                <a:cubicBezTo>
                  <a:pt x="175162" y="28374"/>
                  <a:pt x="173916" y="28107"/>
                  <a:pt x="172759" y="27930"/>
                </a:cubicBezTo>
                <a:close/>
                <a:moveTo>
                  <a:pt x="176764" y="558"/>
                </a:moveTo>
                <a:cubicBezTo>
                  <a:pt x="189492" y="2424"/>
                  <a:pt x="200885" y="8823"/>
                  <a:pt x="209607" y="18687"/>
                </a:cubicBezTo>
                <a:cubicBezTo>
                  <a:pt x="222157" y="18154"/>
                  <a:pt x="233906" y="21353"/>
                  <a:pt x="243785" y="28019"/>
                </a:cubicBezTo>
                <a:cubicBezTo>
                  <a:pt x="249838" y="32107"/>
                  <a:pt x="254822" y="37350"/>
                  <a:pt x="258649" y="43482"/>
                </a:cubicBezTo>
                <a:lnTo>
                  <a:pt x="384147" y="25886"/>
                </a:lnTo>
                <a:cubicBezTo>
                  <a:pt x="408089" y="22598"/>
                  <a:pt x="432210" y="24464"/>
                  <a:pt x="454016" y="31484"/>
                </a:cubicBezTo>
                <a:cubicBezTo>
                  <a:pt x="520058" y="52547"/>
                  <a:pt x="564560" y="113244"/>
                  <a:pt x="564738" y="182563"/>
                </a:cubicBezTo>
                <a:cubicBezTo>
                  <a:pt x="564738" y="197048"/>
                  <a:pt x="561000" y="210734"/>
                  <a:pt x="554325" y="222554"/>
                </a:cubicBezTo>
                <a:cubicBezTo>
                  <a:pt x="584498" y="227442"/>
                  <a:pt x="607639" y="253569"/>
                  <a:pt x="607639" y="285029"/>
                </a:cubicBezTo>
                <a:cubicBezTo>
                  <a:pt x="607639" y="319955"/>
                  <a:pt x="579157" y="348304"/>
                  <a:pt x="544267" y="348304"/>
                </a:cubicBezTo>
                <a:lnTo>
                  <a:pt x="336974" y="348304"/>
                </a:lnTo>
                <a:cubicBezTo>
                  <a:pt x="329320" y="348304"/>
                  <a:pt x="323178" y="342083"/>
                  <a:pt x="323178" y="334440"/>
                </a:cubicBezTo>
                <a:cubicBezTo>
                  <a:pt x="323178" y="326798"/>
                  <a:pt x="329320" y="320666"/>
                  <a:pt x="336974" y="320666"/>
                </a:cubicBezTo>
                <a:lnTo>
                  <a:pt x="544267" y="320666"/>
                </a:lnTo>
                <a:cubicBezTo>
                  <a:pt x="563937" y="320666"/>
                  <a:pt x="579869" y="304669"/>
                  <a:pt x="579869" y="285029"/>
                </a:cubicBezTo>
                <a:cubicBezTo>
                  <a:pt x="579869" y="265389"/>
                  <a:pt x="563937" y="249392"/>
                  <a:pt x="544267" y="249392"/>
                </a:cubicBezTo>
                <a:lnTo>
                  <a:pt x="530115" y="249392"/>
                </a:lnTo>
                <a:cubicBezTo>
                  <a:pt x="516676" y="258990"/>
                  <a:pt x="500299" y="264589"/>
                  <a:pt x="482676" y="264589"/>
                </a:cubicBezTo>
                <a:lnTo>
                  <a:pt x="50199" y="264589"/>
                </a:lnTo>
                <a:cubicBezTo>
                  <a:pt x="22518" y="264589"/>
                  <a:pt x="0" y="242105"/>
                  <a:pt x="0" y="214467"/>
                </a:cubicBezTo>
                <a:cubicBezTo>
                  <a:pt x="0" y="181318"/>
                  <a:pt x="11393" y="148703"/>
                  <a:pt x="32042" y="122753"/>
                </a:cubicBezTo>
                <a:cubicBezTo>
                  <a:pt x="50733" y="99203"/>
                  <a:pt x="76456" y="81873"/>
                  <a:pt x="105115" y="73164"/>
                </a:cubicBezTo>
                <a:cubicBezTo>
                  <a:pt x="105115" y="68810"/>
                  <a:pt x="105471" y="64455"/>
                  <a:pt x="106183" y="60012"/>
                </a:cubicBezTo>
                <a:cubicBezTo>
                  <a:pt x="112325" y="22420"/>
                  <a:pt x="144011" y="-4241"/>
                  <a:pt x="176764" y="55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9" name="animals_371820">
            <a:extLst>
              <a:ext uri="{FF2B5EF4-FFF2-40B4-BE49-F238E27FC236}">
                <a16:creationId xmlns:a16="http://schemas.microsoft.com/office/drawing/2014/main" id="{7E30E777-EDA4-426D-8D0E-708BF1F9AA60}"/>
              </a:ext>
            </a:extLst>
          </p:cNvPr>
          <p:cNvSpPr/>
          <p:nvPr/>
        </p:nvSpPr>
        <p:spPr>
          <a:xfrm>
            <a:off x="8752146" y="1611605"/>
            <a:ext cx="496203" cy="324122"/>
          </a:xfrm>
          <a:custGeom>
            <a:avLst/>
            <a:gdLst>
              <a:gd name="connsiteX0" fmla="*/ 229003 w 607639"/>
              <a:gd name="connsiteY0" fmla="*/ 285529 h 323119"/>
              <a:gd name="connsiteX1" fmla="*/ 209333 w 607639"/>
              <a:gd name="connsiteY1" fmla="*/ 304546 h 323119"/>
              <a:gd name="connsiteX2" fmla="*/ 225710 w 607639"/>
              <a:gd name="connsiteY2" fmla="*/ 304546 h 323119"/>
              <a:gd name="connsiteX3" fmla="*/ 225710 w 607639"/>
              <a:gd name="connsiteY3" fmla="*/ 299481 h 323119"/>
              <a:gd name="connsiteX4" fmla="*/ 234966 w 607639"/>
              <a:gd name="connsiteY4" fmla="*/ 290239 h 323119"/>
              <a:gd name="connsiteX5" fmla="*/ 244311 w 607639"/>
              <a:gd name="connsiteY5" fmla="*/ 299481 h 323119"/>
              <a:gd name="connsiteX6" fmla="*/ 244311 w 607639"/>
              <a:gd name="connsiteY6" fmla="*/ 304546 h 323119"/>
              <a:gd name="connsiteX7" fmla="*/ 251698 w 607639"/>
              <a:gd name="connsiteY7" fmla="*/ 304546 h 323119"/>
              <a:gd name="connsiteX8" fmla="*/ 251698 w 607639"/>
              <a:gd name="connsiteY8" fmla="*/ 299481 h 323119"/>
              <a:gd name="connsiteX9" fmla="*/ 261043 w 607639"/>
              <a:gd name="connsiteY9" fmla="*/ 290239 h 323119"/>
              <a:gd name="connsiteX10" fmla="*/ 270300 w 607639"/>
              <a:gd name="connsiteY10" fmla="*/ 299481 h 323119"/>
              <a:gd name="connsiteX11" fmla="*/ 270300 w 607639"/>
              <a:gd name="connsiteY11" fmla="*/ 304546 h 323119"/>
              <a:gd name="connsiteX12" fmla="*/ 285875 w 607639"/>
              <a:gd name="connsiteY12" fmla="*/ 304546 h 323119"/>
              <a:gd name="connsiteX13" fmla="*/ 266206 w 607639"/>
              <a:gd name="connsiteY13" fmla="*/ 285529 h 323119"/>
              <a:gd name="connsiteX14" fmla="*/ 265138 w 607639"/>
              <a:gd name="connsiteY14" fmla="*/ 285529 h 323119"/>
              <a:gd name="connsiteX15" fmla="*/ 265049 w 607639"/>
              <a:gd name="connsiteY15" fmla="*/ 285529 h 323119"/>
              <a:gd name="connsiteX16" fmla="*/ 264871 w 607639"/>
              <a:gd name="connsiteY16" fmla="*/ 285529 h 323119"/>
              <a:gd name="connsiteX17" fmla="*/ 442005 w 607639"/>
              <a:gd name="connsiteY17" fmla="*/ 285528 h 323119"/>
              <a:gd name="connsiteX18" fmla="*/ 422336 w 607639"/>
              <a:gd name="connsiteY18" fmla="*/ 304546 h 323119"/>
              <a:gd name="connsiteX19" fmla="*/ 438178 w 607639"/>
              <a:gd name="connsiteY19" fmla="*/ 304546 h 323119"/>
              <a:gd name="connsiteX20" fmla="*/ 438178 w 607639"/>
              <a:gd name="connsiteY20" fmla="*/ 299480 h 323119"/>
              <a:gd name="connsiteX21" fmla="*/ 447524 w 607639"/>
              <a:gd name="connsiteY21" fmla="*/ 290238 h 323119"/>
              <a:gd name="connsiteX22" fmla="*/ 456780 w 607639"/>
              <a:gd name="connsiteY22" fmla="*/ 299480 h 323119"/>
              <a:gd name="connsiteX23" fmla="*/ 456780 w 607639"/>
              <a:gd name="connsiteY23" fmla="*/ 304546 h 323119"/>
              <a:gd name="connsiteX24" fmla="*/ 464256 w 607639"/>
              <a:gd name="connsiteY24" fmla="*/ 304546 h 323119"/>
              <a:gd name="connsiteX25" fmla="*/ 464256 w 607639"/>
              <a:gd name="connsiteY25" fmla="*/ 299480 h 323119"/>
              <a:gd name="connsiteX26" fmla="*/ 473601 w 607639"/>
              <a:gd name="connsiteY26" fmla="*/ 290238 h 323119"/>
              <a:gd name="connsiteX27" fmla="*/ 482858 w 607639"/>
              <a:gd name="connsiteY27" fmla="*/ 299480 h 323119"/>
              <a:gd name="connsiteX28" fmla="*/ 482858 w 607639"/>
              <a:gd name="connsiteY28" fmla="*/ 304546 h 323119"/>
              <a:gd name="connsiteX29" fmla="*/ 498789 w 607639"/>
              <a:gd name="connsiteY29" fmla="*/ 304546 h 323119"/>
              <a:gd name="connsiteX30" fmla="*/ 479119 w 607639"/>
              <a:gd name="connsiteY30" fmla="*/ 285528 h 323119"/>
              <a:gd name="connsiteX31" fmla="*/ 466303 w 607639"/>
              <a:gd name="connsiteY31" fmla="*/ 285528 h 323119"/>
              <a:gd name="connsiteX32" fmla="*/ 466214 w 607639"/>
              <a:gd name="connsiteY32" fmla="*/ 285528 h 323119"/>
              <a:gd name="connsiteX33" fmla="*/ 466125 w 607639"/>
              <a:gd name="connsiteY33" fmla="*/ 285528 h 323119"/>
              <a:gd name="connsiteX34" fmla="*/ 580493 w 607639"/>
              <a:gd name="connsiteY34" fmla="*/ 260377 h 323119"/>
              <a:gd name="connsiteX35" fmla="*/ 564295 w 607639"/>
              <a:gd name="connsiteY35" fmla="*/ 304546 h 323119"/>
              <a:gd name="connsiteX36" fmla="*/ 569991 w 607639"/>
              <a:gd name="connsiteY36" fmla="*/ 304546 h 323119"/>
              <a:gd name="connsiteX37" fmla="*/ 575598 w 607639"/>
              <a:gd name="connsiteY37" fmla="*/ 303746 h 323119"/>
              <a:gd name="connsiteX38" fmla="*/ 589038 w 607639"/>
              <a:gd name="connsiteY38" fmla="*/ 285528 h 323119"/>
              <a:gd name="connsiteX39" fmla="*/ 589038 w 607639"/>
              <a:gd name="connsiteY39" fmla="*/ 284994 h 323119"/>
              <a:gd name="connsiteX40" fmla="*/ 582808 w 607639"/>
              <a:gd name="connsiteY40" fmla="*/ 264021 h 323119"/>
              <a:gd name="connsiteX41" fmla="*/ 525889 w 607639"/>
              <a:gd name="connsiteY41" fmla="*/ 225527 h 323119"/>
              <a:gd name="connsiteX42" fmla="*/ 534392 w 607639"/>
              <a:gd name="connsiteY42" fmla="*/ 233995 h 323119"/>
              <a:gd name="connsiteX43" fmla="*/ 525889 w 607639"/>
              <a:gd name="connsiteY43" fmla="*/ 242463 h 323119"/>
              <a:gd name="connsiteX44" fmla="*/ 517386 w 607639"/>
              <a:gd name="connsiteY44" fmla="*/ 233995 h 323119"/>
              <a:gd name="connsiteX45" fmla="*/ 525889 w 607639"/>
              <a:gd name="connsiteY45" fmla="*/ 225527 h 323119"/>
              <a:gd name="connsiteX46" fmla="*/ 543824 w 607639"/>
              <a:gd name="connsiteY46" fmla="*/ 163688 h 323119"/>
              <a:gd name="connsiteX47" fmla="*/ 533322 w 607639"/>
              <a:gd name="connsiteY47" fmla="*/ 166087 h 323119"/>
              <a:gd name="connsiteX48" fmla="*/ 534568 w 607639"/>
              <a:gd name="connsiteY48" fmla="*/ 170975 h 323119"/>
              <a:gd name="connsiteX49" fmla="*/ 534568 w 607639"/>
              <a:gd name="connsiteY49" fmla="*/ 184572 h 323119"/>
              <a:gd name="connsiteX50" fmla="*/ 546850 w 607639"/>
              <a:gd name="connsiteY50" fmla="*/ 190971 h 323119"/>
              <a:gd name="connsiteX51" fmla="*/ 550411 w 607639"/>
              <a:gd name="connsiteY51" fmla="*/ 184839 h 323119"/>
              <a:gd name="connsiteX52" fmla="*/ 551746 w 607639"/>
              <a:gd name="connsiteY52" fmla="*/ 174441 h 323119"/>
              <a:gd name="connsiteX53" fmla="*/ 543824 w 607639"/>
              <a:gd name="connsiteY53" fmla="*/ 163688 h 323119"/>
              <a:gd name="connsiteX54" fmla="*/ 500213 w 607639"/>
              <a:gd name="connsiteY54" fmla="*/ 155423 h 323119"/>
              <a:gd name="connsiteX55" fmla="*/ 497365 w 607639"/>
              <a:gd name="connsiteY55" fmla="*/ 155689 h 323119"/>
              <a:gd name="connsiteX56" fmla="*/ 486596 w 607639"/>
              <a:gd name="connsiteY56" fmla="*/ 168131 h 323119"/>
              <a:gd name="connsiteX57" fmla="*/ 487130 w 607639"/>
              <a:gd name="connsiteY57" fmla="*/ 180128 h 323119"/>
              <a:gd name="connsiteX58" fmla="*/ 493449 w 607639"/>
              <a:gd name="connsiteY58" fmla="*/ 190704 h 323119"/>
              <a:gd name="connsiteX59" fmla="*/ 505019 w 607639"/>
              <a:gd name="connsiteY59" fmla="*/ 193726 h 323119"/>
              <a:gd name="connsiteX60" fmla="*/ 514542 w 607639"/>
              <a:gd name="connsiteY60" fmla="*/ 186438 h 323119"/>
              <a:gd name="connsiteX61" fmla="*/ 516234 w 607639"/>
              <a:gd name="connsiteY61" fmla="*/ 174263 h 323119"/>
              <a:gd name="connsiteX62" fmla="*/ 514275 w 607639"/>
              <a:gd name="connsiteY62" fmla="*/ 167865 h 323119"/>
              <a:gd name="connsiteX63" fmla="*/ 514186 w 607639"/>
              <a:gd name="connsiteY63" fmla="*/ 167687 h 323119"/>
              <a:gd name="connsiteX64" fmla="*/ 512050 w 607639"/>
              <a:gd name="connsiteY64" fmla="*/ 162977 h 323119"/>
              <a:gd name="connsiteX65" fmla="*/ 500213 w 607639"/>
              <a:gd name="connsiteY65" fmla="*/ 155423 h 323119"/>
              <a:gd name="connsiteX66" fmla="*/ 402844 w 607639"/>
              <a:gd name="connsiteY66" fmla="*/ 98191 h 323119"/>
              <a:gd name="connsiteX67" fmla="*/ 474224 w 607639"/>
              <a:gd name="connsiteY67" fmla="*/ 149735 h 323119"/>
              <a:gd name="connsiteX68" fmla="*/ 493716 w 607639"/>
              <a:gd name="connsiteY68" fmla="*/ 137471 h 323119"/>
              <a:gd name="connsiteX69" fmla="*/ 525134 w 607639"/>
              <a:gd name="connsiteY69" fmla="*/ 149024 h 323119"/>
              <a:gd name="connsiteX70" fmla="*/ 548987 w 607639"/>
              <a:gd name="connsiteY70" fmla="*/ 145825 h 323119"/>
              <a:gd name="connsiteX71" fmla="*/ 570347 w 607639"/>
              <a:gd name="connsiteY71" fmla="*/ 174885 h 323119"/>
              <a:gd name="connsiteX72" fmla="*/ 568122 w 607639"/>
              <a:gd name="connsiteY72" fmla="*/ 190348 h 323119"/>
              <a:gd name="connsiteX73" fmla="*/ 561714 w 607639"/>
              <a:gd name="connsiteY73" fmla="*/ 202257 h 323119"/>
              <a:gd name="connsiteX74" fmla="*/ 576933 w 607639"/>
              <a:gd name="connsiteY74" fmla="*/ 220475 h 323119"/>
              <a:gd name="connsiteX75" fmla="*/ 598472 w 607639"/>
              <a:gd name="connsiteY75" fmla="*/ 253979 h 323119"/>
              <a:gd name="connsiteX76" fmla="*/ 607639 w 607639"/>
              <a:gd name="connsiteY76" fmla="*/ 284994 h 323119"/>
              <a:gd name="connsiteX77" fmla="*/ 607639 w 607639"/>
              <a:gd name="connsiteY77" fmla="*/ 285528 h 323119"/>
              <a:gd name="connsiteX78" fmla="*/ 577556 w 607639"/>
              <a:gd name="connsiteY78" fmla="*/ 322408 h 323119"/>
              <a:gd name="connsiteX79" fmla="*/ 569991 w 607639"/>
              <a:gd name="connsiteY79" fmla="*/ 323119 h 323119"/>
              <a:gd name="connsiteX80" fmla="*/ 556463 w 607639"/>
              <a:gd name="connsiteY80" fmla="*/ 323119 h 323119"/>
              <a:gd name="connsiteX81" fmla="*/ 388782 w 607639"/>
              <a:gd name="connsiteY81" fmla="*/ 323119 h 323119"/>
              <a:gd name="connsiteX82" fmla="*/ 379437 w 607639"/>
              <a:gd name="connsiteY82" fmla="*/ 313877 h 323119"/>
              <a:gd name="connsiteX83" fmla="*/ 388782 w 607639"/>
              <a:gd name="connsiteY83" fmla="*/ 304546 h 323119"/>
              <a:gd name="connsiteX84" fmla="*/ 403734 w 607639"/>
              <a:gd name="connsiteY84" fmla="*/ 304546 h 323119"/>
              <a:gd name="connsiteX85" fmla="*/ 434974 w 607639"/>
              <a:gd name="connsiteY85" fmla="*/ 267665 h 323119"/>
              <a:gd name="connsiteX86" fmla="*/ 378279 w 607639"/>
              <a:gd name="connsiteY86" fmla="*/ 247403 h 323119"/>
              <a:gd name="connsiteX87" fmla="*/ 372672 w 607639"/>
              <a:gd name="connsiteY87" fmla="*/ 235583 h 323119"/>
              <a:gd name="connsiteX88" fmla="*/ 384510 w 607639"/>
              <a:gd name="connsiteY88" fmla="*/ 229984 h 323119"/>
              <a:gd name="connsiteX89" fmla="*/ 446010 w 607639"/>
              <a:gd name="connsiteY89" fmla="*/ 251846 h 323119"/>
              <a:gd name="connsiteX90" fmla="*/ 470130 w 607639"/>
              <a:gd name="connsiteY90" fmla="*/ 266954 h 323119"/>
              <a:gd name="connsiteX91" fmla="*/ 479119 w 607639"/>
              <a:gd name="connsiteY91" fmla="*/ 266954 h 323119"/>
              <a:gd name="connsiteX92" fmla="*/ 517391 w 607639"/>
              <a:gd name="connsiteY92" fmla="*/ 304546 h 323119"/>
              <a:gd name="connsiteX93" fmla="*/ 545604 w 607639"/>
              <a:gd name="connsiteY93" fmla="*/ 304546 h 323119"/>
              <a:gd name="connsiteX94" fmla="*/ 570347 w 607639"/>
              <a:gd name="connsiteY94" fmla="*/ 244648 h 323119"/>
              <a:gd name="connsiteX95" fmla="*/ 561269 w 607639"/>
              <a:gd name="connsiteY95" fmla="*/ 230517 h 323119"/>
              <a:gd name="connsiteX96" fmla="*/ 541777 w 607639"/>
              <a:gd name="connsiteY96" fmla="*/ 209900 h 323119"/>
              <a:gd name="connsiteX97" fmla="*/ 526736 w 607639"/>
              <a:gd name="connsiteY97" fmla="*/ 201457 h 323119"/>
              <a:gd name="connsiteX98" fmla="*/ 508668 w 607639"/>
              <a:gd name="connsiteY98" fmla="*/ 211944 h 323119"/>
              <a:gd name="connsiteX99" fmla="*/ 502171 w 607639"/>
              <a:gd name="connsiteY99" fmla="*/ 212566 h 323119"/>
              <a:gd name="connsiteX100" fmla="*/ 481078 w 607639"/>
              <a:gd name="connsiteY100" fmla="*/ 204568 h 323119"/>
              <a:gd name="connsiteX101" fmla="*/ 468973 w 607639"/>
              <a:gd name="connsiteY101" fmla="*/ 184216 h 323119"/>
              <a:gd name="connsiteX102" fmla="*/ 467905 w 607639"/>
              <a:gd name="connsiteY102" fmla="*/ 170086 h 323119"/>
              <a:gd name="connsiteX103" fmla="*/ 394656 w 607639"/>
              <a:gd name="connsiteY103" fmla="*/ 114898 h 323119"/>
              <a:gd name="connsiteX104" fmla="*/ 390384 w 607639"/>
              <a:gd name="connsiteY104" fmla="*/ 102457 h 323119"/>
              <a:gd name="connsiteX105" fmla="*/ 402844 w 607639"/>
              <a:gd name="connsiteY105" fmla="*/ 98191 h 323119"/>
              <a:gd name="connsiteX106" fmla="*/ 170350 w 607639"/>
              <a:gd name="connsiteY106" fmla="*/ 0 h 323119"/>
              <a:gd name="connsiteX107" fmla="*/ 179606 w 607639"/>
              <a:gd name="connsiteY107" fmla="*/ 9331 h 323119"/>
              <a:gd name="connsiteX108" fmla="*/ 170350 w 607639"/>
              <a:gd name="connsiteY108" fmla="*/ 18573 h 323119"/>
              <a:gd name="connsiteX109" fmla="*/ 18601 w 607639"/>
              <a:gd name="connsiteY109" fmla="*/ 170269 h 323119"/>
              <a:gd name="connsiteX110" fmla="*/ 18601 w 607639"/>
              <a:gd name="connsiteY110" fmla="*/ 223233 h 323119"/>
              <a:gd name="connsiteX111" fmla="*/ 55270 w 607639"/>
              <a:gd name="connsiteY111" fmla="*/ 291127 h 323119"/>
              <a:gd name="connsiteX112" fmla="*/ 51621 w 607639"/>
              <a:gd name="connsiteY112" fmla="*/ 277531 h 323119"/>
              <a:gd name="connsiteX113" fmla="*/ 27145 w 607639"/>
              <a:gd name="connsiteY113" fmla="*/ 223233 h 323119"/>
              <a:gd name="connsiteX114" fmla="*/ 27145 w 607639"/>
              <a:gd name="connsiteY114" fmla="*/ 170269 h 323119"/>
              <a:gd name="connsiteX115" fmla="*/ 170350 w 607639"/>
              <a:gd name="connsiteY115" fmla="*/ 27193 h 323119"/>
              <a:gd name="connsiteX116" fmla="*/ 369893 w 607639"/>
              <a:gd name="connsiteY116" fmla="*/ 27193 h 323119"/>
              <a:gd name="connsiteX117" fmla="*/ 374166 w 607639"/>
              <a:gd name="connsiteY117" fmla="*/ 22927 h 323119"/>
              <a:gd name="connsiteX118" fmla="*/ 369893 w 607639"/>
              <a:gd name="connsiteY118" fmla="*/ 18573 h 323119"/>
              <a:gd name="connsiteX119" fmla="*/ 229982 w 607639"/>
              <a:gd name="connsiteY119" fmla="*/ 18573 h 323119"/>
              <a:gd name="connsiteX120" fmla="*/ 220725 w 607639"/>
              <a:gd name="connsiteY120" fmla="*/ 9331 h 323119"/>
              <a:gd name="connsiteX121" fmla="*/ 229982 w 607639"/>
              <a:gd name="connsiteY121" fmla="*/ 0 h 323119"/>
              <a:gd name="connsiteX122" fmla="*/ 369893 w 607639"/>
              <a:gd name="connsiteY122" fmla="*/ 0 h 323119"/>
              <a:gd name="connsiteX123" fmla="*/ 392767 w 607639"/>
              <a:gd name="connsiteY123" fmla="*/ 22927 h 323119"/>
              <a:gd name="connsiteX124" fmla="*/ 369893 w 607639"/>
              <a:gd name="connsiteY124" fmla="*/ 45766 h 323119"/>
              <a:gd name="connsiteX125" fmla="*/ 170350 w 607639"/>
              <a:gd name="connsiteY125" fmla="*/ 45766 h 323119"/>
              <a:gd name="connsiteX126" fmla="*/ 45747 w 607639"/>
              <a:gd name="connsiteY126" fmla="*/ 170269 h 323119"/>
              <a:gd name="connsiteX127" fmla="*/ 45747 w 607639"/>
              <a:gd name="connsiteY127" fmla="*/ 223233 h 323119"/>
              <a:gd name="connsiteX128" fmla="*/ 54024 w 607639"/>
              <a:gd name="connsiteY128" fmla="*/ 252026 h 323119"/>
              <a:gd name="connsiteX129" fmla="*/ 288634 w 607639"/>
              <a:gd name="connsiteY129" fmla="*/ 72159 h 323119"/>
              <a:gd name="connsiteX130" fmla="*/ 346842 w 607639"/>
              <a:gd name="connsiteY130" fmla="*/ 78469 h 323119"/>
              <a:gd name="connsiteX131" fmla="*/ 353873 w 607639"/>
              <a:gd name="connsiteY131" fmla="*/ 89577 h 323119"/>
              <a:gd name="connsiteX132" fmla="*/ 342747 w 607639"/>
              <a:gd name="connsiteY132" fmla="*/ 96598 h 323119"/>
              <a:gd name="connsiteX133" fmla="*/ 288634 w 607639"/>
              <a:gd name="connsiteY133" fmla="*/ 90733 h 323119"/>
              <a:gd name="connsiteX134" fmla="*/ 143649 w 607639"/>
              <a:gd name="connsiteY134" fmla="*/ 138899 h 323119"/>
              <a:gd name="connsiteX135" fmla="*/ 70401 w 607639"/>
              <a:gd name="connsiteY135" fmla="*/ 264645 h 323119"/>
              <a:gd name="connsiteX136" fmla="*/ 77521 w 607639"/>
              <a:gd name="connsiteY136" fmla="*/ 292460 h 323119"/>
              <a:gd name="connsiteX137" fmla="*/ 103331 w 607639"/>
              <a:gd name="connsiteY137" fmla="*/ 304546 h 323119"/>
              <a:gd name="connsiteX138" fmla="*/ 119708 w 607639"/>
              <a:gd name="connsiteY138" fmla="*/ 304546 h 323119"/>
              <a:gd name="connsiteX139" fmla="*/ 190732 w 607639"/>
              <a:gd name="connsiteY139" fmla="*/ 304546 h 323119"/>
              <a:gd name="connsiteX140" fmla="*/ 229003 w 607639"/>
              <a:gd name="connsiteY140" fmla="*/ 266956 h 323119"/>
              <a:gd name="connsiteX141" fmla="*/ 254012 w 607639"/>
              <a:gd name="connsiteY141" fmla="*/ 266956 h 323119"/>
              <a:gd name="connsiteX142" fmla="*/ 217165 w 607639"/>
              <a:gd name="connsiteY142" fmla="*/ 226877 h 323119"/>
              <a:gd name="connsiteX143" fmla="*/ 163052 w 607639"/>
              <a:gd name="connsiteY143" fmla="*/ 207593 h 323119"/>
              <a:gd name="connsiteX144" fmla="*/ 157445 w 607639"/>
              <a:gd name="connsiteY144" fmla="*/ 195685 h 323119"/>
              <a:gd name="connsiteX145" fmla="*/ 169282 w 607639"/>
              <a:gd name="connsiteY145" fmla="*/ 190086 h 323119"/>
              <a:gd name="connsiteX146" fmla="*/ 223395 w 607639"/>
              <a:gd name="connsiteY146" fmla="*/ 209370 h 323119"/>
              <a:gd name="connsiteX147" fmla="*/ 273237 w 607639"/>
              <a:gd name="connsiteY147" fmla="*/ 267666 h 323119"/>
              <a:gd name="connsiteX148" fmla="*/ 304477 w 607639"/>
              <a:gd name="connsiteY148" fmla="*/ 304546 h 323119"/>
              <a:gd name="connsiteX149" fmla="*/ 329397 w 607639"/>
              <a:gd name="connsiteY149" fmla="*/ 304546 h 323119"/>
              <a:gd name="connsiteX150" fmla="*/ 338653 w 607639"/>
              <a:gd name="connsiteY150" fmla="*/ 313877 h 323119"/>
              <a:gd name="connsiteX151" fmla="*/ 329397 w 607639"/>
              <a:gd name="connsiteY151" fmla="*/ 323119 h 323119"/>
              <a:gd name="connsiteX152" fmla="*/ 119708 w 607639"/>
              <a:gd name="connsiteY152" fmla="*/ 323119 h 323119"/>
              <a:gd name="connsiteX153" fmla="*/ 103331 w 607639"/>
              <a:gd name="connsiteY153" fmla="*/ 323119 h 323119"/>
              <a:gd name="connsiteX154" fmla="*/ 100038 w 607639"/>
              <a:gd name="connsiteY154" fmla="*/ 323119 h 323119"/>
              <a:gd name="connsiteX155" fmla="*/ 0 w 607639"/>
              <a:gd name="connsiteY155" fmla="*/ 223233 h 323119"/>
              <a:gd name="connsiteX156" fmla="*/ 0 w 607639"/>
              <a:gd name="connsiteY156" fmla="*/ 170269 h 323119"/>
              <a:gd name="connsiteX157" fmla="*/ 170350 w 607639"/>
              <a:gd name="connsiteY157" fmla="*/ 0 h 3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7639" h="323119">
                <a:moveTo>
                  <a:pt x="229003" y="285529"/>
                </a:moveTo>
                <a:cubicBezTo>
                  <a:pt x="218411" y="285529"/>
                  <a:pt x="209689" y="294060"/>
                  <a:pt x="209333" y="304546"/>
                </a:cubicBezTo>
                <a:lnTo>
                  <a:pt x="225710" y="304546"/>
                </a:lnTo>
                <a:lnTo>
                  <a:pt x="225710" y="299481"/>
                </a:lnTo>
                <a:cubicBezTo>
                  <a:pt x="225710" y="294415"/>
                  <a:pt x="229804" y="290239"/>
                  <a:pt x="234966" y="290239"/>
                </a:cubicBezTo>
                <a:cubicBezTo>
                  <a:pt x="240128" y="290239"/>
                  <a:pt x="244311" y="294415"/>
                  <a:pt x="244311" y="299481"/>
                </a:cubicBezTo>
                <a:lnTo>
                  <a:pt x="244311" y="304546"/>
                </a:lnTo>
                <a:lnTo>
                  <a:pt x="251698" y="304546"/>
                </a:lnTo>
                <a:lnTo>
                  <a:pt x="251698" y="299481"/>
                </a:lnTo>
                <a:cubicBezTo>
                  <a:pt x="251698" y="294415"/>
                  <a:pt x="255881" y="290239"/>
                  <a:pt x="261043" y="290239"/>
                </a:cubicBezTo>
                <a:cubicBezTo>
                  <a:pt x="266117" y="290239"/>
                  <a:pt x="270300" y="294415"/>
                  <a:pt x="270300" y="299481"/>
                </a:cubicBezTo>
                <a:lnTo>
                  <a:pt x="270300" y="304546"/>
                </a:lnTo>
                <a:lnTo>
                  <a:pt x="285875" y="304546"/>
                </a:lnTo>
                <a:cubicBezTo>
                  <a:pt x="285519" y="294060"/>
                  <a:pt x="276797" y="285529"/>
                  <a:pt x="266206" y="285529"/>
                </a:cubicBezTo>
                <a:lnTo>
                  <a:pt x="265138" y="285529"/>
                </a:lnTo>
                <a:cubicBezTo>
                  <a:pt x="265138" y="285529"/>
                  <a:pt x="265049" y="285529"/>
                  <a:pt x="265049" y="285529"/>
                </a:cubicBezTo>
                <a:cubicBezTo>
                  <a:pt x="264960" y="285529"/>
                  <a:pt x="264960" y="285529"/>
                  <a:pt x="264871" y="285529"/>
                </a:cubicBezTo>
                <a:close/>
                <a:moveTo>
                  <a:pt x="442005" y="285528"/>
                </a:moveTo>
                <a:cubicBezTo>
                  <a:pt x="431325" y="285528"/>
                  <a:pt x="422603" y="294059"/>
                  <a:pt x="422336" y="304546"/>
                </a:cubicBezTo>
                <a:lnTo>
                  <a:pt x="438178" y="304546"/>
                </a:lnTo>
                <a:lnTo>
                  <a:pt x="438178" y="299480"/>
                </a:lnTo>
                <a:cubicBezTo>
                  <a:pt x="438178" y="294414"/>
                  <a:pt x="442361" y="290238"/>
                  <a:pt x="447524" y="290238"/>
                </a:cubicBezTo>
                <a:cubicBezTo>
                  <a:pt x="452686" y="290238"/>
                  <a:pt x="456780" y="294414"/>
                  <a:pt x="456780" y="299480"/>
                </a:cubicBezTo>
                <a:lnTo>
                  <a:pt x="456780" y="304546"/>
                </a:lnTo>
                <a:lnTo>
                  <a:pt x="464256" y="304546"/>
                </a:lnTo>
                <a:lnTo>
                  <a:pt x="464256" y="299480"/>
                </a:lnTo>
                <a:cubicBezTo>
                  <a:pt x="464256" y="294414"/>
                  <a:pt x="468439" y="290238"/>
                  <a:pt x="473601" y="290238"/>
                </a:cubicBezTo>
                <a:cubicBezTo>
                  <a:pt x="478674" y="290238"/>
                  <a:pt x="482858" y="294414"/>
                  <a:pt x="482858" y="299480"/>
                </a:cubicBezTo>
                <a:lnTo>
                  <a:pt x="482858" y="304546"/>
                </a:lnTo>
                <a:lnTo>
                  <a:pt x="498789" y="304546"/>
                </a:lnTo>
                <a:cubicBezTo>
                  <a:pt x="498433" y="294059"/>
                  <a:pt x="489711" y="285528"/>
                  <a:pt x="479119" y="285528"/>
                </a:cubicBezTo>
                <a:lnTo>
                  <a:pt x="466303" y="285528"/>
                </a:lnTo>
                <a:cubicBezTo>
                  <a:pt x="466303" y="285528"/>
                  <a:pt x="466214" y="285528"/>
                  <a:pt x="466214" y="285528"/>
                </a:cubicBezTo>
                <a:cubicBezTo>
                  <a:pt x="466125" y="285528"/>
                  <a:pt x="466125" y="285528"/>
                  <a:pt x="466125" y="285528"/>
                </a:cubicBezTo>
                <a:close/>
                <a:moveTo>
                  <a:pt x="580493" y="260377"/>
                </a:moveTo>
                <a:cubicBezTo>
                  <a:pt x="570436" y="269531"/>
                  <a:pt x="561981" y="283661"/>
                  <a:pt x="564295" y="304546"/>
                </a:cubicBezTo>
                <a:lnTo>
                  <a:pt x="569991" y="304546"/>
                </a:lnTo>
                <a:cubicBezTo>
                  <a:pt x="571949" y="304546"/>
                  <a:pt x="573818" y="304279"/>
                  <a:pt x="575598" y="303746"/>
                </a:cubicBezTo>
                <a:cubicBezTo>
                  <a:pt x="583342" y="301346"/>
                  <a:pt x="589038" y="294059"/>
                  <a:pt x="589038" y="285528"/>
                </a:cubicBezTo>
                <a:lnTo>
                  <a:pt x="589038" y="284994"/>
                </a:lnTo>
                <a:cubicBezTo>
                  <a:pt x="589038" y="277529"/>
                  <a:pt x="586902" y="270242"/>
                  <a:pt x="582808" y="264021"/>
                </a:cubicBezTo>
                <a:close/>
                <a:moveTo>
                  <a:pt x="525889" y="225527"/>
                </a:moveTo>
                <a:cubicBezTo>
                  <a:pt x="530585" y="225527"/>
                  <a:pt x="534392" y="229318"/>
                  <a:pt x="534392" y="233995"/>
                </a:cubicBezTo>
                <a:cubicBezTo>
                  <a:pt x="534392" y="238672"/>
                  <a:pt x="530585" y="242463"/>
                  <a:pt x="525889" y="242463"/>
                </a:cubicBezTo>
                <a:cubicBezTo>
                  <a:pt x="521193" y="242463"/>
                  <a:pt x="517386" y="238672"/>
                  <a:pt x="517386" y="233995"/>
                </a:cubicBezTo>
                <a:cubicBezTo>
                  <a:pt x="517386" y="229318"/>
                  <a:pt x="521193" y="225527"/>
                  <a:pt x="525889" y="225527"/>
                </a:cubicBezTo>
                <a:close/>
                <a:moveTo>
                  <a:pt x="543824" y="163688"/>
                </a:moveTo>
                <a:cubicBezTo>
                  <a:pt x="540620" y="162710"/>
                  <a:pt x="536526" y="163066"/>
                  <a:pt x="533322" y="166087"/>
                </a:cubicBezTo>
                <a:cubicBezTo>
                  <a:pt x="533856" y="167776"/>
                  <a:pt x="534301" y="169375"/>
                  <a:pt x="534568" y="170975"/>
                </a:cubicBezTo>
                <a:cubicBezTo>
                  <a:pt x="535369" y="175596"/>
                  <a:pt x="535369" y="180128"/>
                  <a:pt x="534568" y="184572"/>
                </a:cubicBezTo>
                <a:cubicBezTo>
                  <a:pt x="538840" y="186438"/>
                  <a:pt x="542934" y="188571"/>
                  <a:pt x="546850" y="190971"/>
                </a:cubicBezTo>
                <a:cubicBezTo>
                  <a:pt x="548452" y="189193"/>
                  <a:pt x="549610" y="187238"/>
                  <a:pt x="550411" y="184839"/>
                </a:cubicBezTo>
                <a:cubicBezTo>
                  <a:pt x="550945" y="183150"/>
                  <a:pt x="551568" y="179951"/>
                  <a:pt x="551746" y="174441"/>
                </a:cubicBezTo>
                <a:cubicBezTo>
                  <a:pt x="551835" y="168220"/>
                  <a:pt x="547740" y="164754"/>
                  <a:pt x="543824" y="163688"/>
                </a:cubicBezTo>
                <a:close/>
                <a:moveTo>
                  <a:pt x="500213" y="155423"/>
                </a:moveTo>
                <a:cubicBezTo>
                  <a:pt x="499234" y="155423"/>
                  <a:pt x="498255" y="155512"/>
                  <a:pt x="497365" y="155689"/>
                </a:cubicBezTo>
                <a:cubicBezTo>
                  <a:pt x="492470" y="156667"/>
                  <a:pt x="487041" y="160488"/>
                  <a:pt x="486596" y="168131"/>
                </a:cubicBezTo>
                <a:cubicBezTo>
                  <a:pt x="486329" y="173108"/>
                  <a:pt x="486507" y="177196"/>
                  <a:pt x="487130" y="180128"/>
                </a:cubicBezTo>
                <a:cubicBezTo>
                  <a:pt x="488109" y="184305"/>
                  <a:pt x="490156" y="187771"/>
                  <a:pt x="493449" y="190704"/>
                </a:cubicBezTo>
                <a:cubicBezTo>
                  <a:pt x="496564" y="193459"/>
                  <a:pt x="500836" y="194614"/>
                  <a:pt x="505019" y="193726"/>
                </a:cubicBezTo>
                <a:cubicBezTo>
                  <a:pt x="509202" y="192926"/>
                  <a:pt x="512673" y="190260"/>
                  <a:pt x="514542" y="186438"/>
                </a:cubicBezTo>
                <a:cubicBezTo>
                  <a:pt x="516501" y="182439"/>
                  <a:pt x="517035" y="178529"/>
                  <a:pt x="516234" y="174263"/>
                </a:cubicBezTo>
                <a:cubicBezTo>
                  <a:pt x="515878" y="172486"/>
                  <a:pt x="515255" y="170264"/>
                  <a:pt x="514275" y="167865"/>
                </a:cubicBezTo>
                <a:cubicBezTo>
                  <a:pt x="514275" y="167776"/>
                  <a:pt x="514186" y="167687"/>
                  <a:pt x="514186" y="167687"/>
                </a:cubicBezTo>
                <a:cubicBezTo>
                  <a:pt x="513563" y="166176"/>
                  <a:pt x="512940" y="164665"/>
                  <a:pt x="512050" y="162977"/>
                </a:cubicBezTo>
                <a:cubicBezTo>
                  <a:pt x="509291" y="157378"/>
                  <a:pt x="504574" y="155423"/>
                  <a:pt x="500213" y="155423"/>
                </a:cubicBezTo>
                <a:close/>
                <a:moveTo>
                  <a:pt x="402844" y="98191"/>
                </a:moveTo>
                <a:cubicBezTo>
                  <a:pt x="434262" y="113654"/>
                  <a:pt x="458026" y="133294"/>
                  <a:pt x="474224" y="149735"/>
                </a:cubicBezTo>
                <a:cubicBezTo>
                  <a:pt x="478763" y="143603"/>
                  <a:pt x="485617" y="139160"/>
                  <a:pt x="493716" y="137471"/>
                </a:cubicBezTo>
                <a:cubicBezTo>
                  <a:pt x="505909" y="135072"/>
                  <a:pt x="517836" y="139604"/>
                  <a:pt x="525134" y="149024"/>
                </a:cubicBezTo>
                <a:cubicBezTo>
                  <a:pt x="532076" y="144759"/>
                  <a:pt x="540620" y="143425"/>
                  <a:pt x="548987" y="145825"/>
                </a:cubicBezTo>
                <a:cubicBezTo>
                  <a:pt x="562070" y="149557"/>
                  <a:pt x="570614" y="161288"/>
                  <a:pt x="570347" y="174885"/>
                </a:cubicBezTo>
                <a:cubicBezTo>
                  <a:pt x="570169" y="181106"/>
                  <a:pt x="569457" y="186172"/>
                  <a:pt x="568122" y="190348"/>
                </a:cubicBezTo>
                <a:cubicBezTo>
                  <a:pt x="566787" y="194792"/>
                  <a:pt x="564562" y="198791"/>
                  <a:pt x="561714" y="202257"/>
                </a:cubicBezTo>
                <a:cubicBezTo>
                  <a:pt x="567499" y="207678"/>
                  <a:pt x="572572" y="213721"/>
                  <a:pt x="576933" y="220475"/>
                </a:cubicBezTo>
                <a:lnTo>
                  <a:pt x="598472" y="253979"/>
                </a:lnTo>
                <a:cubicBezTo>
                  <a:pt x="604435" y="263221"/>
                  <a:pt x="607639" y="273975"/>
                  <a:pt x="607639" y="284994"/>
                </a:cubicBezTo>
                <a:lnTo>
                  <a:pt x="607639" y="285528"/>
                </a:lnTo>
                <a:cubicBezTo>
                  <a:pt x="607639" y="303657"/>
                  <a:pt x="594645" y="318854"/>
                  <a:pt x="577556" y="322408"/>
                </a:cubicBezTo>
                <a:cubicBezTo>
                  <a:pt x="575064" y="322853"/>
                  <a:pt x="572572" y="323119"/>
                  <a:pt x="569991" y="323119"/>
                </a:cubicBezTo>
                <a:lnTo>
                  <a:pt x="556463" y="323119"/>
                </a:lnTo>
                <a:lnTo>
                  <a:pt x="388782" y="323119"/>
                </a:lnTo>
                <a:cubicBezTo>
                  <a:pt x="383620" y="323119"/>
                  <a:pt x="379437" y="319031"/>
                  <a:pt x="379437" y="313877"/>
                </a:cubicBezTo>
                <a:cubicBezTo>
                  <a:pt x="379437" y="308722"/>
                  <a:pt x="383620" y="304546"/>
                  <a:pt x="388782" y="304546"/>
                </a:cubicBezTo>
                <a:lnTo>
                  <a:pt x="403734" y="304546"/>
                </a:lnTo>
                <a:cubicBezTo>
                  <a:pt x="404001" y="286150"/>
                  <a:pt x="417352" y="270864"/>
                  <a:pt x="434974" y="267665"/>
                </a:cubicBezTo>
                <a:lnTo>
                  <a:pt x="378279" y="247403"/>
                </a:lnTo>
                <a:cubicBezTo>
                  <a:pt x="373473" y="245714"/>
                  <a:pt x="370892" y="240382"/>
                  <a:pt x="372672" y="235583"/>
                </a:cubicBezTo>
                <a:cubicBezTo>
                  <a:pt x="374363" y="230784"/>
                  <a:pt x="379704" y="228207"/>
                  <a:pt x="384510" y="229984"/>
                </a:cubicBezTo>
                <a:lnTo>
                  <a:pt x="446010" y="251846"/>
                </a:lnTo>
                <a:cubicBezTo>
                  <a:pt x="455089" y="255134"/>
                  <a:pt x="463366" y="260289"/>
                  <a:pt x="470130" y="266954"/>
                </a:cubicBezTo>
                <a:lnTo>
                  <a:pt x="479119" y="266954"/>
                </a:lnTo>
                <a:cubicBezTo>
                  <a:pt x="500035" y="266954"/>
                  <a:pt x="517035" y="283839"/>
                  <a:pt x="517391" y="304546"/>
                </a:cubicBezTo>
                <a:lnTo>
                  <a:pt x="545604" y="304546"/>
                </a:lnTo>
                <a:cubicBezTo>
                  <a:pt x="542934" y="274685"/>
                  <a:pt x="557442" y="255579"/>
                  <a:pt x="570347" y="244648"/>
                </a:cubicBezTo>
                <a:lnTo>
                  <a:pt x="561269" y="230517"/>
                </a:lnTo>
                <a:cubicBezTo>
                  <a:pt x="556107" y="222430"/>
                  <a:pt x="549521" y="215498"/>
                  <a:pt x="541777" y="209900"/>
                </a:cubicBezTo>
                <a:cubicBezTo>
                  <a:pt x="537060" y="206523"/>
                  <a:pt x="532076" y="203679"/>
                  <a:pt x="526736" y="201457"/>
                </a:cubicBezTo>
                <a:cubicBezTo>
                  <a:pt x="522108" y="206789"/>
                  <a:pt x="515878" y="210522"/>
                  <a:pt x="508668" y="211944"/>
                </a:cubicBezTo>
                <a:cubicBezTo>
                  <a:pt x="506532" y="212388"/>
                  <a:pt x="504307" y="212566"/>
                  <a:pt x="502171" y="212566"/>
                </a:cubicBezTo>
                <a:cubicBezTo>
                  <a:pt x="494428" y="212566"/>
                  <a:pt x="487041" y="209811"/>
                  <a:pt x="481078" y="204568"/>
                </a:cubicBezTo>
                <a:cubicBezTo>
                  <a:pt x="474847" y="199058"/>
                  <a:pt x="470753" y="192215"/>
                  <a:pt x="468973" y="184216"/>
                </a:cubicBezTo>
                <a:cubicBezTo>
                  <a:pt x="468083" y="180217"/>
                  <a:pt x="467727" y="175507"/>
                  <a:pt x="467905" y="170086"/>
                </a:cubicBezTo>
                <a:cubicBezTo>
                  <a:pt x="452953" y="153645"/>
                  <a:pt x="428744" y="131606"/>
                  <a:pt x="394656" y="114898"/>
                </a:cubicBezTo>
                <a:cubicBezTo>
                  <a:pt x="390028" y="112588"/>
                  <a:pt x="388159" y="107078"/>
                  <a:pt x="390384" y="102457"/>
                </a:cubicBezTo>
                <a:cubicBezTo>
                  <a:pt x="392698" y="97836"/>
                  <a:pt x="398216" y="95969"/>
                  <a:pt x="402844" y="98191"/>
                </a:cubicBezTo>
                <a:close/>
                <a:moveTo>
                  <a:pt x="170350" y="0"/>
                </a:moveTo>
                <a:cubicBezTo>
                  <a:pt x="175423" y="0"/>
                  <a:pt x="179606" y="4176"/>
                  <a:pt x="179606" y="9331"/>
                </a:cubicBezTo>
                <a:cubicBezTo>
                  <a:pt x="179606" y="14396"/>
                  <a:pt x="175423" y="18573"/>
                  <a:pt x="170350" y="18573"/>
                </a:cubicBezTo>
                <a:cubicBezTo>
                  <a:pt x="86688" y="18573"/>
                  <a:pt x="18601" y="86645"/>
                  <a:pt x="18601" y="170269"/>
                </a:cubicBezTo>
                <a:lnTo>
                  <a:pt x="18601" y="223233"/>
                </a:lnTo>
                <a:cubicBezTo>
                  <a:pt x="18601" y="251582"/>
                  <a:pt x="33198" y="276553"/>
                  <a:pt x="55270" y="291127"/>
                </a:cubicBezTo>
                <a:cubicBezTo>
                  <a:pt x="53401" y="286773"/>
                  <a:pt x="52244" y="282241"/>
                  <a:pt x="51621" y="277531"/>
                </a:cubicBezTo>
                <a:cubicBezTo>
                  <a:pt x="36046" y="263756"/>
                  <a:pt x="27145" y="244117"/>
                  <a:pt x="27145" y="223233"/>
                </a:cubicBezTo>
                <a:lnTo>
                  <a:pt x="27145" y="170269"/>
                </a:lnTo>
                <a:cubicBezTo>
                  <a:pt x="27145" y="91355"/>
                  <a:pt x="91405" y="27193"/>
                  <a:pt x="170350" y="27193"/>
                </a:cubicBezTo>
                <a:lnTo>
                  <a:pt x="369893" y="27193"/>
                </a:lnTo>
                <a:cubicBezTo>
                  <a:pt x="372297" y="27193"/>
                  <a:pt x="374166" y="25238"/>
                  <a:pt x="374166" y="22927"/>
                </a:cubicBezTo>
                <a:cubicBezTo>
                  <a:pt x="374166" y="20528"/>
                  <a:pt x="372297" y="18573"/>
                  <a:pt x="369893" y="18573"/>
                </a:cubicBezTo>
                <a:lnTo>
                  <a:pt x="229982" y="18573"/>
                </a:lnTo>
                <a:cubicBezTo>
                  <a:pt x="224908" y="18573"/>
                  <a:pt x="220725" y="14396"/>
                  <a:pt x="220725" y="9331"/>
                </a:cubicBezTo>
                <a:cubicBezTo>
                  <a:pt x="220725" y="4176"/>
                  <a:pt x="224908" y="0"/>
                  <a:pt x="229982" y="0"/>
                </a:cubicBezTo>
                <a:lnTo>
                  <a:pt x="369893" y="0"/>
                </a:lnTo>
                <a:cubicBezTo>
                  <a:pt x="382532" y="0"/>
                  <a:pt x="392767" y="10308"/>
                  <a:pt x="392767" y="22927"/>
                </a:cubicBezTo>
                <a:cubicBezTo>
                  <a:pt x="392767" y="35458"/>
                  <a:pt x="382532" y="45766"/>
                  <a:pt x="369893" y="45766"/>
                </a:cubicBezTo>
                <a:lnTo>
                  <a:pt x="170350" y="45766"/>
                </a:lnTo>
                <a:cubicBezTo>
                  <a:pt x="101640" y="45766"/>
                  <a:pt x="45747" y="101575"/>
                  <a:pt x="45747" y="170269"/>
                </a:cubicBezTo>
                <a:lnTo>
                  <a:pt x="45747" y="223233"/>
                </a:lnTo>
                <a:cubicBezTo>
                  <a:pt x="45747" y="233542"/>
                  <a:pt x="48684" y="243495"/>
                  <a:pt x="54024" y="252026"/>
                </a:cubicBezTo>
                <a:cubicBezTo>
                  <a:pt x="79123" y="142453"/>
                  <a:pt x="170261" y="72159"/>
                  <a:pt x="288634" y="72159"/>
                </a:cubicBezTo>
                <a:cubicBezTo>
                  <a:pt x="308482" y="72159"/>
                  <a:pt x="328062" y="74292"/>
                  <a:pt x="346842" y="78469"/>
                </a:cubicBezTo>
                <a:cubicBezTo>
                  <a:pt x="351826" y="79624"/>
                  <a:pt x="355030" y="84601"/>
                  <a:pt x="353873" y="89577"/>
                </a:cubicBezTo>
                <a:cubicBezTo>
                  <a:pt x="352716" y="94554"/>
                  <a:pt x="347732" y="97754"/>
                  <a:pt x="342747" y="96598"/>
                </a:cubicBezTo>
                <a:cubicBezTo>
                  <a:pt x="325303" y="92688"/>
                  <a:pt x="307147" y="90733"/>
                  <a:pt x="288634" y="90733"/>
                </a:cubicBezTo>
                <a:cubicBezTo>
                  <a:pt x="232652" y="90733"/>
                  <a:pt x="182543" y="107351"/>
                  <a:pt x="143649" y="138899"/>
                </a:cubicBezTo>
                <a:cubicBezTo>
                  <a:pt x="105556" y="169824"/>
                  <a:pt x="80280" y="213280"/>
                  <a:pt x="70401" y="264645"/>
                </a:cubicBezTo>
                <a:cubicBezTo>
                  <a:pt x="68531" y="274598"/>
                  <a:pt x="71113" y="284640"/>
                  <a:pt x="77521" y="292460"/>
                </a:cubicBezTo>
                <a:cubicBezTo>
                  <a:pt x="83929" y="300192"/>
                  <a:pt x="93363" y="304546"/>
                  <a:pt x="103331" y="304546"/>
                </a:cubicBezTo>
                <a:lnTo>
                  <a:pt x="119708" y="304546"/>
                </a:lnTo>
                <a:lnTo>
                  <a:pt x="190732" y="304546"/>
                </a:lnTo>
                <a:cubicBezTo>
                  <a:pt x="191088" y="283840"/>
                  <a:pt x="208176" y="266956"/>
                  <a:pt x="229003" y="266956"/>
                </a:cubicBezTo>
                <a:lnTo>
                  <a:pt x="254012" y="266956"/>
                </a:lnTo>
                <a:cubicBezTo>
                  <a:pt x="249206" y="248560"/>
                  <a:pt x="235500" y="233364"/>
                  <a:pt x="217165" y="226877"/>
                </a:cubicBezTo>
                <a:lnTo>
                  <a:pt x="163052" y="207593"/>
                </a:lnTo>
                <a:cubicBezTo>
                  <a:pt x="158246" y="205815"/>
                  <a:pt x="155665" y="200572"/>
                  <a:pt x="157445" y="195685"/>
                </a:cubicBezTo>
                <a:cubicBezTo>
                  <a:pt x="159136" y="190886"/>
                  <a:pt x="164476" y="188397"/>
                  <a:pt x="169282" y="190086"/>
                </a:cubicBezTo>
                <a:lnTo>
                  <a:pt x="223395" y="209370"/>
                </a:lnTo>
                <a:cubicBezTo>
                  <a:pt x="249295" y="218612"/>
                  <a:pt x="268253" y="241006"/>
                  <a:pt x="273237" y="267666"/>
                </a:cubicBezTo>
                <a:cubicBezTo>
                  <a:pt x="290770" y="270955"/>
                  <a:pt x="304121" y="286240"/>
                  <a:pt x="304477" y="304546"/>
                </a:cubicBezTo>
                <a:lnTo>
                  <a:pt x="329397" y="304546"/>
                </a:lnTo>
                <a:cubicBezTo>
                  <a:pt x="334559" y="304546"/>
                  <a:pt x="338653" y="308723"/>
                  <a:pt x="338653" y="313877"/>
                </a:cubicBezTo>
                <a:cubicBezTo>
                  <a:pt x="338653" y="319031"/>
                  <a:pt x="334559" y="323119"/>
                  <a:pt x="329397" y="323119"/>
                </a:cubicBezTo>
                <a:lnTo>
                  <a:pt x="119708" y="323119"/>
                </a:lnTo>
                <a:lnTo>
                  <a:pt x="103331" y="323119"/>
                </a:lnTo>
                <a:lnTo>
                  <a:pt x="100038" y="323119"/>
                </a:lnTo>
                <a:cubicBezTo>
                  <a:pt x="44857" y="323119"/>
                  <a:pt x="0" y="278330"/>
                  <a:pt x="0" y="223233"/>
                </a:cubicBezTo>
                <a:lnTo>
                  <a:pt x="0" y="170269"/>
                </a:lnTo>
                <a:cubicBezTo>
                  <a:pt x="0" y="76425"/>
                  <a:pt x="76364" y="0"/>
                  <a:pt x="17035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abbit_287564">
            <a:extLst>
              <a:ext uri="{FF2B5EF4-FFF2-40B4-BE49-F238E27FC236}">
                <a16:creationId xmlns:a16="http://schemas.microsoft.com/office/drawing/2014/main" id="{96BE8C37-E1C8-4A33-927E-E649AE115D77}"/>
              </a:ext>
            </a:extLst>
          </p:cNvPr>
          <p:cNvSpPr/>
          <p:nvPr/>
        </p:nvSpPr>
        <p:spPr>
          <a:xfrm>
            <a:off x="2456165" y="1508786"/>
            <a:ext cx="496203" cy="403997"/>
          </a:xfrm>
          <a:custGeom>
            <a:avLst/>
            <a:gdLst>
              <a:gd name="connsiteX0" fmla="*/ 314039 w 607569"/>
              <a:gd name="connsiteY0" fmla="*/ 492025 h 581514"/>
              <a:gd name="connsiteX1" fmla="*/ 268381 w 607569"/>
              <a:gd name="connsiteY1" fmla="*/ 499668 h 581514"/>
              <a:gd name="connsiteX2" fmla="*/ 255742 w 607569"/>
              <a:gd name="connsiteY2" fmla="*/ 502156 h 581514"/>
              <a:gd name="connsiteX3" fmla="*/ 254763 w 607569"/>
              <a:gd name="connsiteY3" fmla="*/ 503667 h 581514"/>
              <a:gd name="connsiteX4" fmla="*/ 253606 w 607569"/>
              <a:gd name="connsiteY4" fmla="*/ 505444 h 581514"/>
              <a:gd name="connsiteX5" fmla="*/ 317510 w 607569"/>
              <a:gd name="connsiteY5" fmla="*/ 505266 h 581514"/>
              <a:gd name="connsiteX6" fmla="*/ 314039 w 607569"/>
              <a:gd name="connsiteY6" fmla="*/ 492025 h 581514"/>
              <a:gd name="connsiteX7" fmla="*/ 29409 w 607569"/>
              <a:gd name="connsiteY7" fmla="*/ 436573 h 581514"/>
              <a:gd name="connsiteX8" fmla="*/ 25760 w 607569"/>
              <a:gd name="connsiteY8" fmla="*/ 444215 h 581514"/>
              <a:gd name="connsiteX9" fmla="*/ 33681 w 607569"/>
              <a:gd name="connsiteY9" fmla="*/ 458967 h 581514"/>
              <a:gd name="connsiteX10" fmla="*/ 38754 w 607569"/>
              <a:gd name="connsiteY10" fmla="*/ 460300 h 581514"/>
              <a:gd name="connsiteX11" fmla="*/ 39110 w 607569"/>
              <a:gd name="connsiteY11" fmla="*/ 448481 h 581514"/>
              <a:gd name="connsiteX12" fmla="*/ 518939 w 607569"/>
              <a:gd name="connsiteY12" fmla="*/ 227487 h 581514"/>
              <a:gd name="connsiteX13" fmla="*/ 531641 w 607569"/>
              <a:gd name="connsiteY13" fmla="*/ 240083 h 581514"/>
              <a:gd name="connsiteX14" fmla="*/ 518939 w 607569"/>
              <a:gd name="connsiteY14" fmla="*/ 252679 h 581514"/>
              <a:gd name="connsiteX15" fmla="*/ 506237 w 607569"/>
              <a:gd name="connsiteY15" fmla="*/ 240083 h 581514"/>
              <a:gd name="connsiteX16" fmla="*/ 518939 w 607569"/>
              <a:gd name="connsiteY16" fmla="*/ 227487 h 581514"/>
              <a:gd name="connsiteX17" fmla="*/ 436417 w 607569"/>
              <a:gd name="connsiteY17" fmla="*/ 35162 h 581514"/>
              <a:gd name="connsiteX18" fmla="*/ 423779 w 607569"/>
              <a:gd name="connsiteY18" fmla="*/ 122251 h 581514"/>
              <a:gd name="connsiteX19" fmla="*/ 455553 w 607569"/>
              <a:gd name="connsiteY19" fmla="*/ 209163 h 581514"/>
              <a:gd name="connsiteX20" fmla="*/ 449857 w 607569"/>
              <a:gd name="connsiteY20" fmla="*/ 226137 h 581514"/>
              <a:gd name="connsiteX21" fmla="*/ 444249 w 607569"/>
              <a:gd name="connsiteY21" fmla="*/ 227470 h 581514"/>
              <a:gd name="connsiteX22" fmla="*/ 432857 w 607569"/>
              <a:gd name="connsiteY22" fmla="*/ 220449 h 581514"/>
              <a:gd name="connsiteX23" fmla="*/ 431700 w 607569"/>
              <a:gd name="connsiteY23" fmla="*/ 218139 h 581514"/>
              <a:gd name="connsiteX24" fmla="*/ 383283 w 607569"/>
              <a:gd name="connsiteY24" fmla="*/ 248442 h 581514"/>
              <a:gd name="connsiteX25" fmla="*/ 373403 w 607569"/>
              <a:gd name="connsiteY25" fmla="*/ 250130 h 581514"/>
              <a:gd name="connsiteX26" fmla="*/ 365660 w 607569"/>
              <a:gd name="connsiteY26" fmla="*/ 244088 h 581514"/>
              <a:gd name="connsiteX27" fmla="*/ 348305 w 607569"/>
              <a:gd name="connsiteY27" fmla="*/ 228803 h 581514"/>
              <a:gd name="connsiteX28" fmla="*/ 281108 w 607569"/>
              <a:gd name="connsiteY28" fmla="*/ 213073 h 581514"/>
              <a:gd name="connsiteX29" fmla="*/ 214979 w 607569"/>
              <a:gd name="connsiteY29" fmla="*/ 221604 h 581514"/>
              <a:gd name="connsiteX30" fmla="*/ 64921 w 607569"/>
              <a:gd name="connsiteY30" fmla="*/ 307272 h 581514"/>
              <a:gd name="connsiteX31" fmla="*/ 63497 w 607569"/>
              <a:gd name="connsiteY31" fmla="*/ 310027 h 581514"/>
              <a:gd name="connsiteX32" fmla="*/ 49879 w 607569"/>
              <a:gd name="connsiteY32" fmla="*/ 414178 h 581514"/>
              <a:gd name="connsiteX33" fmla="*/ 54419 w 607569"/>
              <a:gd name="connsiteY33" fmla="*/ 406980 h 581514"/>
              <a:gd name="connsiteX34" fmla="*/ 72130 w 607569"/>
              <a:gd name="connsiteY34" fmla="*/ 403870 h 581514"/>
              <a:gd name="connsiteX35" fmla="*/ 75156 w 607569"/>
              <a:gd name="connsiteY35" fmla="*/ 421554 h 581514"/>
              <a:gd name="connsiteX36" fmla="*/ 64832 w 607569"/>
              <a:gd name="connsiteY36" fmla="*/ 468031 h 581514"/>
              <a:gd name="connsiteX37" fmla="*/ 64921 w 607569"/>
              <a:gd name="connsiteY37" fmla="*/ 468565 h 581514"/>
              <a:gd name="connsiteX38" fmla="*/ 68926 w 607569"/>
              <a:gd name="connsiteY38" fmla="*/ 484649 h 581514"/>
              <a:gd name="connsiteX39" fmla="*/ 82632 w 607569"/>
              <a:gd name="connsiteY39" fmla="*/ 512909 h 581514"/>
              <a:gd name="connsiteX40" fmla="*/ 125087 w 607569"/>
              <a:gd name="connsiteY40" fmla="*/ 508910 h 581514"/>
              <a:gd name="connsiteX41" fmla="*/ 134877 w 607569"/>
              <a:gd name="connsiteY41" fmla="*/ 512198 h 581514"/>
              <a:gd name="connsiteX42" fmla="*/ 138971 w 607569"/>
              <a:gd name="connsiteY42" fmla="*/ 521618 h 581514"/>
              <a:gd name="connsiteX43" fmla="*/ 138348 w 607569"/>
              <a:gd name="connsiteY43" fmla="*/ 556187 h 581514"/>
              <a:gd name="connsiteX44" fmla="*/ 348127 w 607569"/>
              <a:gd name="connsiteY44" fmla="*/ 556187 h 581514"/>
              <a:gd name="connsiteX45" fmla="*/ 354446 w 607569"/>
              <a:gd name="connsiteY45" fmla="*/ 540635 h 581514"/>
              <a:gd name="connsiteX46" fmla="*/ 325787 w 607569"/>
              <a:gd name="connsiteY46" fmla="*/ 530505 h 581514"/>
              <a:gd name="connsiteX47" fmla="*/ 229130 w 607569"/>
              <a:gd name="connsiteY47" fmla="*/ 530771 h 581514"/>
              <a:gd name="connsiteX48" fmla="*/ 229041 w 607569"/>
              <a:gd name="connsiteY48" fmla="*/ 530771 h 581514"/>
              <a:gd name="connsiteX49" fmla="*/ 217738 w 607569"/>
              <a:gd name="connsiteY49" fmla="*/ 523662 h 581514"/>
              <a:gd name="connsiteX50" fmla="*/ 219073 w 607569"/>
              <a:gd name="connsiteY50" fmla="*/ 510332 h 581514"/>
              <a:gd name="connsiteX51" fmla="*/ 246486 w 607569"/>
              <a:gd name="connsiteY51" fmla="*/ 463410 h 581514"/>
              <a:gd name="connsiteX52" fmla="*/ 220497 w 607569"/>
              <a:gd name="connsiteY52" fmla="*/ 386185 h 581514"/>
              <a:gd name="connsiteX53" fmla="*/ 172258 w 607569"/>
              <a:gd name="connsiteY53" fmla="*/ 372055 h 581514"/>
              <a:gd name="connsiteX54" fmla="*/ 131762 w 607569"/>
              <a:gd name="connsiteY54" fmla="*/ 374188 h 581514"/>
              <a:gd name="connsiteX55" fmla="*/ 117432 w 607569"/>
              <a:gd name="connsiteY55" fmla="*/ 363613 h 581514"/>
              <a:gd name="connsiteX56" fmla="*/ 128113 w 607569"/>
              <a:gd name="connsiteY56" fmla="*/ 349217 h 581514"/>
              <a:gd name="connsiteX57" fmla="*/ 172703 w 607569"/>
              <a:gd name="connsiteY57" fmla="*/ 346728 h 581514"/>
              <a:gd name="connsiteX58" fmla="*/ 240879 w 607569"/>
              <a:gd name="connsiteY58" fmla="*/ 371167 h 581514"/>
              <a:gd name="connsiteX59" fmla="*/ 271852 w 607569"/>
              <a:gd name="connsiteY59" fmla="*/ 463410 h 581514"/>
              <a:gd name="connsiteX60" fmla="*/ 270161 w 607569"/>
              <a:gd name="connsiteY60" fmla="*/ 473541 h 581514"/>
              <a:gd name="connsiteX61" fmla="*/ 309589 w 607569"/>
              <a:gd name="connsiteY61" fmla="*/ 467143 h 581514"/>
              <a:gd name="connsiteX62" fmla="*/ 307453 w 607569"/>
              <a:gd name="connsiteY62" fmla="*/ 448925 h 581514"/>
              <a:gd name="connsiteX63" fmla="*/ 319023 w 607569"/>
              <a:gd name="connsiteY63" fmla="*/ 435240 h 581514"/>
              <a:gd name="connsiteX64" fmla="*/ 332729 w 607569"/>
              <a:gd name="connsiteY64" fmla="*/ 446703 h 581514"/>
              <a:gd name="connsiteX65" fmla="*/ 345724 w 607569"/>
              <a:gd name="connsiteY65" fmla="*/ 508377 h 581514"/>
              <a:gd name="connsiteX66" fmla="*/ 346258 w 607569"/>
              <a:gd name="connsiteY66" fmla="*/ 509265 h 581514"/>
              <a:gd name="connsiteX67" fmla="*/ 350619 w 607569"/>
              <a:gd name="connsiteY67" fmla="*/ 510687 h 581514"/>
              <a:gd name="connsiteX68" fmla="*/ 379723 w 607569"/>
              <a:gd name="connsiteY68" fmla="*/ 538591 h 581514"/>
              <a:gd name="connsiteX69" fmla="*/ 376786 w 607569"/>
              <a:gd name="connsiteY69" fmla="*/ 556009 h 581514"/>
              <a:gd name="connsiteX70" fmla="*/ 427072 w 607569"/>
              <a:gd name="connsiteY70" fmla="*/ 556009 h 581514"/>
              <a:gd name="connsiteX71" fmla="*/ 401172 w 607569"/>
              <a:gd name="connsiteY71" fmla="*/ 528816 h 581514"/>
              <a:gd name="connsiteX72" fmla="*/ 397879 w 607569"/>
              <a:gd name="connsiteY72" fmla="*/ 525795 h 581514"/>
              <a:gd name="connsiteX73" fmla="*/ 375539 w 607569"/>
              <a:gd name="connsiteY73" fmla="*/ 479762 h 581514"/>
              <a:gd name="connsiteX74" fmla="*/ 371000 w 607569"/>
              <a:gd name="connsiteY74" fmla="*/ 417822 h 581514"/>
              <a:gd name="connsiteX75" fmla="*/ 382838 w 607569"/>
              <a:gd name="connsiteY75" fmla="*/ 404403 h 581514"/>
              <a:gd name="connsiteX76" fmla="*/ 396277 w 607569"/>
              <a:gd name="connsiteY76" fmla="*/ 416222 h 581514"/>
              <a:gd name="connsiteX77" fmla="*/ 398769 w 607569"/>
              <a:gd name="connsiteY77" fmla="*/ 453457 h 581514"/>
              <a:gd name="connsiteX78" fmla="*/ 450747 w 607569"/>
              <a:gd name="connsiteY78" fmla="*/ 416755 h 581514"/>
              <a:gd name="connsiteX79" fmla="*/ 495693 w 607569"/>
              <a:gd name="connsiteY79" fmla="*/ 342285 h 581514"/>
              <a:gd name="connsiteX80" fmla="*/ 505216 w 607569"/>
              <a:gd name="connsiteY80" fmla="*/ 338020 h 581514"/>
              <a:gd name="connsiteX81" fmla="*/ 571434 w 607569"/>
              <a:gd name="connsiteY81" fmla="*/ 315714 h 581514"/>
              <a:gd name="connsiteX82" fmla="*/ 582203 w 607569"/>
              <a:gd name="connsiteY82" fmla="*/ 300162 h 581514"/>
              <a:gd name="connsiteX83" fmla="*/ 582203 w 607569"/>
              <a:gd name="connsiteY83" fmla="*/ 290743 h 581514"/>
              <a:gd name="connsiteX84" fmla="*/ 528624 w 607569"/>
              <a:gd name="connsiteY84" fmla="*/ 220982 h 581514"/>
              <a:gd name="connsiteX85" fmla="*/ 498452 w 607569"/>
              <a:gd name="connsiteY85" fmla="*/ 201254 h 581514"/>
              <a:gd name="connsiteX86" fmla="*/ 491955 w 607569"/>
              <a:gd name="connsiteY86" fmla="*/ 202054 h 581514"/>
              <a:gd name="connsiteX87" fmla="*/ 481096 w 607569"/>
              <a:gd name="connsiteY87" fmla="*/ 187835 h 581514"/>
              <a:gd name="connsiteX88" fmla="*/ 485369 w 607569"/>
              <a:gd name="connsiteY88" fmla="*/ 95680 h 581514"/>
              <a:gd name="connsiteX89" fmla="*/ 453150 w 607569"/>
              <a:gd name="connsiteY89" fmla="*/ 50892 h 581514"/>
              <a:gd name="connsiteX90" fmla="*/ 436417 w 607569"/>
              <a:gd name="connsiteY90" fmla="*/ 35162 h 581514"/>
              <a:gd name="connsiteX91" fmla="*/ 425381 w 607569"/>
              <a:gd name="connsiteY91" fmla="*/ 593 h 581514"/>
              <a:gd name="connsiteX92" fmla="*/ 437040 w 607569"/>
              <a:gd name="connsiteY92" fmla="*/ 2726 h 581514"/>
              <a:gd name="connsiteX93" fmla="*/ 470861 w 607569"/>
              <a:gd name="connsiteY93" fmla="*/ 32763 h 581514"/>
              <a:gd name="connsiteX94" fmla="*/ 510467 w 607569"/>
              <a:gd name="connsiteY94" fmla="*/ 92126 h 581514"/>
              <a:gd name="connsiteX95" fmla="*/ 507797 w 607569"/>
              <a:gd name="connsiteY95" fmla="*/ 177793 h 581514"/>
              <a:gd name="connsiteX96" fmla="*/ 547314 w 607569"/>
              <a:gd name="connsiteY96" fmla="*/ 203920 h 581514"/>
              <a:gd name="connsiteX97" fmla="*/ 605255 w 607569"/>
              <a:gd name="connsiteY97" fmla="*/ 279456 h 581514"/>
              <a:gd name="connsiteX98" fmla="*/ 607569 w 607569"/>
              <a:gd name="connsiteY98" fmla="*/ 286655 h 581514"/>
              <a:gd name="connsiteX99" fmla="*/ 607569 w 607569"/>
              <a:gd name="connsiteY99" fmla="*/ 304161 h 581514"/>
              <a:gd name="connsiteX100" fmla="*/ 605255 w 607569"/>
              <a:gd name="connsiteY100" fmla="*/ 311360 h 581514"/>
              <a:gd name="connsiteX101" fmla="*/ 591015 w 607569"/>
              <a:gd name="connsiteY101" fmla="*/ 331799 h 581514"/>
              <a:gd name="connsiteX102" fmla="*/ 588522 w 607569"/>
              <a:gd name="connsiteY102" fmla="*/ 334465 h 581514"/>
              <a:gd name="connsiteX103" fmla="*/ 511535 w 607569"/>
              <a:gd name="connsiteY103" fmla="*/ 363169 h 581514"/>
              <a:gd name="connsiteX104" fmla="*/ 473264 w 607569"/>
              <a:gd name="connsiteY104" fmla="*/ 428397 h 581514"/>
              <a:gd name="connsiteX105" fmla="*/ 400994 w 607569"/>
              <a:gd name="connsiteY105" fmla="*/ 478873 h 581514"/>
              <a:gd name="connsiteX106" fmla="*/ 416748 w 607569"/>
              <a:gd name="connsiteY106" fmla="*/ 508821 h 581514"/>
              <a:gd name="connsiteX107" fmla="*/ 455642 w 607569"/>
              <a:gd name="connsiteY107" fmla="*/ 568628 h 581514"/>
              <a:gd name="connsiteX108" fmla="*/ 443003 w 607569"/>
              <a:gd name="connsiteY108" fmla="*/ 581336 h 581514"/>
              <a:gd name="connsiteX109" fmla="*/ 125532 w 607569"/>
              <a:gd name="connsiteY109" fmla="*/ 581514 h 581514"/>
              <a:gd name="connsiteX110" fmla="*/ 116453 w 607569"/>
              <a:gd name="connsiteY110" fmla="*/ 577693 h 581514"/>
              <a:gd name="connsiteX111" fmla="*/ 112804 w 607569"/>
              <a:gd name="connsiteY111" fmla="*/ 568628 h 581514"/>
              <a:gd name="connsiteX112" fmla="*/ 113427 w 607569"/>
              <a:gd name="connsiteY112" fmla="*/ 535392 h 581514"/>
              <a:gd name="connsiteX113" fmla="*/ 77648 w 607569"/>
              <a:gd name="connsiteY113" fmla="*/ 538769 h 581514"/>
              <a:gd name="connsiteX114" fmla="*/ 66434 w 607569"/>
              <a:gd name="connsiteY114" fmla="*/ 533970 h 581514"/>
              <a:gd name="connsiteX115" fmla="*/ 45162 w 607569"/>
              <a:gd name="connsiteY115" fmla="*/ 493447 h 581514"/>
              <a:gd name="connsiteX116" fmla="*/ 42670 w 607569"/>
              <a:gd name="connsiteY116" fmla="*/ 485360 h 581514"/>
              <a:gd name="connsiteX117" fmla="*/ 38754 w 607569"/>
              <a:gd name="connsiteY117" fmla="*/ 485627 h 581514"/>
              <a:gd name="connsiteX118" fmla="*/ 20064 w 607569"/>
              <a:gd name="connsiteY118" fmla="*/ 480384 h 581514"/>
              <a:gd name="connsiteX119" fmla="*/ 38 w 607569"/>
              <a:gd name="connsiteY119" fmla="*/ 443326 h 581514"/>
              <a:gd name="connsiteX120" fmla="*/ 1195 w 607569"/>
              <a:gd name="connsiteY120" fmla="*/ 436928 h 581514"/>
              <a:gd name="connsiteX121" fmla="*/ 26116 w 607569"/>
              <a:gd name="connsiteY121" fmla="*/ 384141 h 581514"/>
              <a:gd name="connsiteX122" fmla="*/ 40979 w 607569"/>
              <a:gd name="connsiteY122" fmla="*/ 298296 h 581514"/>
              <a:gd name="connsiteX123" fmla="*/ 42403 w 607569"/>
              <a:gd name="connsiteY123" fmla="*/ 295719 h 581514"/>
              <a:gd name="connsiteX124" fmla="*/ 83077 w 607569"/>
              <a:gd name="connsiteY124" fmla="*/ 246665 h 581514"/>
              <a:gd name="connsiteX125" fmla="*/ 209105 w 607569"/>
              <a:gd name="connsiteY125" fmla="*/ 196988 h 581514"/>
              <a:gd name="connsiteX126" fmla="*/ 281108 w 607569"/>
              <a:gd name="connsiteY126" fmla="*/ 187746 h 581514"/>
              <a:gd name="connsiteX127" fmla="*/ 379278 w 607569"/>
              <a:gd name="connsiteY127" fmla="*/ 221160 h 581514"/>
              <a:gd name="connsiteX128" fmla="*/ 421020 w 607569"/>
              <a:gd name="connsiteY128" fmla="*/ 194944 h 581514"/>
              <a:gd name="connsiteX129" fmla="*/ 398591 w 607569"/>
              <a:gd name="connsiteY129" fmla="*/ 125273 h 581514"/>
              <a:gd name="connsiteX130" fmla="*/ 417104 w 607569"/>
              <a:gd name="connsiteY130" fmla="*/ 9213 h 581514"/>
              <a:gd name="connsiteX131" fmla="*/ 425381 w 607569"/>
              <a:gd name="connsiteY131" fmla="*/ 593 h 58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07569" h="581514">
                <a:moveTo>
                  <a:pt x="314039" y="492025"/>
                </a:moveTo>
                <a:cubicBezTo>
                  <a:pt x="299531" y="494069"/>
                  <a:pt x="284223" y="496469"/>
                  <a:pt x="268381" y="499668"/>
                </a:cubicBezTo>
                <a:cubicBezTo>
                  <a:pt x="264108" y="500557"/>
                  <a:pt x="259925" y="501356"/>
                  <a:pt x="255742" y="502156"/>
                </a:cubicBezTo>
                <a:cubicBezTo>
                  <a:pt x="255386" y="502689"/>
                  <a:pt x="255119" y="503134"/>
                  <a:pt x="254763" y="503667"/>
                </a:cubicBezTo>
                <a:cubicBezTo>
                  <a:pt x="254407" y="504289"/>
                  <a:pt x="253962" y="504822"/>
                  <a:pt x="253606" y="505444"/>
                </a:cubicBezTo>
                <a:lnTo>
                  <a:pt x="317510" y="505266"/>
                </a:lnTo>
                <a:cubicBezTo>
                  <a:pt x="316175" y="501090"/>
                  <a:pt x="315018" y="496558"/>
                  <a:pt x="314039" y="492025"/>
                </a:cubicBezTo>
                <a:close/>
                <a:moveTo>
                  <a:pt x="29409" y="436573"/>
                </a:moveTo>
                <a:lnTo>
                  <a:pt x="25760" y="444215"/>
                </a:lnTo>
                <a:cubicBezTo>
                  <a:pt x="26739" y="449103"/>
                  <a:pt x="29320" y="456301"/>
                  <a:pt x="33681" y="458967"/>
                </a:cubicBezTo>
                <a:cubicBezTo>
                  <a:pt x="35016" y="459856"/>
                  <a:pt x="36796" y="460300"/>
                  <a:pt x="38754" y="460300"/>
                </a:cubicBezTo>
                <a:cubicBezTo>
                  <a:pt x="38665" y="456301"/>
                  <a:pt x="38754" y="452391"/>
                  <a:pt x="39110" y="448481"/>
                </a:cubicBezTo>
                <a:close/>
                <a:moveTo>
                  <a:pt x="518939" y="227487"/>
                </a:moveTo>
                <a:cubicBezTo>
                  <a:pt x="525954" y="227487"/>
                  <a:pt x="531641" y="233126"/>
                  <a:pt x="531641" y="240083"/>
                </a:cubicBezTo>
                <a:cubicBezTo>
                  <a:pt x="531641" y="247040"/>
                  <a:pt x="525954" y="252679"/>
                  <a:pt x="518939" y="252679"/>
                </a:cubicBezTo>
                <a:cubicBezTo>
                  <a:pt x="511924" y="252679"/>
                  <a:pt x="506237" y="247040"/>
                  <a:pt x="506237" y="240083"/>
                </a:cubicBezTo>
                <a:cubicBezTo>
                  <a:pt x="506237" y="233126"/>
                  <a:pt x="511924" y="227487"/>
                  <a:pt x="518939" y="227487"/>
                </a:cubicBezTo>
                <a:close/>
                <a:moveTo>
                  <a:pt x="436417" y="35162"/>
                </a:moveTo>
                <a:cubicBezTo>
                  <a:pt x="429742" y="62089"/>
                  <a:pt x="421376" y="102612"/>
                  <a:pt x="423779" y="122251"/>
                </a:cubicBezTo>
                <a:cubicBezTo>
                  <a:pt x="427517" y="153088"/>
                  <a:pt x="455286" y="208630"/>
                  <a:pt x="455553" y="209163"/>
                </a:cubicBezTo>
                <a:cubicBezTo>
                  <a:pt x="458668" y="215384"/>
                  <a:pt x="456087" y="223026"/>
                  <a:pt x="449857" y="226137"/>
                </a:cubicBezTo>
                <a:cubicBezTo>
                  <a:pt x="448077" y="227025"/>
                  <a:pt x="446118" y="227470"/>
                  <a:pt x="444249" y="227470"/>
                </a:cubicBezTo>
                <a:cubicBezTo>
                  <a:pt x="439621" y="227470"/>
                  <a:pt x="435082" y="224892"/>
                  <a:pt x="432857" y="220449"/>
                </a:cubicBezTo>
                <a:cubicBezTo>
                  <a:pt x="432768" y="220271"/>
                  <a:pt x="432323" y="219383"/>
                  <a:pt x="431700" y="218139"/>
                </a:cubicBezTo>
                <a:lnTo>
                  <a:pt x="383283" y="248442"/>
                </a:lnTo>
                <a:cubicBezTo>
                  <a:pt x="380346" y="250308"/>
                  <a:pt x="376786" y="251019"/>
                  <a:pt x="373403" y="250130"/>
                </a:cubicBezTo>
                <a:cubicBezTo>
                  <a:pt x="370021" y="249242"/>
                  <a:pt x="367262" y="247109"/>
                  <a:pt x="365660" y="244088"/>
                </a:cubicBezTo>
                <a:cubicBezTo>
                  <a:pt x="365126" y="243288"/>
                  <a:pt x="360142" y="236001"/>
                  <a:pt x="348305" y="228803"/>
                </a:cubicBezTo>
                <a:cubicBezTo>
                  <a:pt x="326855" y="215739"/>
                  <a:pt x="299887" y="213073"/>
                  <a:pt x="281108" y="213073"/>
                </a:cubicBezTo>
                <a:cubicBezTo>
                  <a:pt x="261260" y="213073"/>
                  <a:pt x="238921" y="215917"/>
                  <a:pt x="214979" y="221604"/>
                </a:cubicBezTo>
                <a:cubicBezTo>
                  <a:pt x="94381" y="250042"/>
                  <a:pt x="77381" y="283100"/>
                  <a:pt x="64921" y="307272"/>
                </a:cubicBezTo>
                <a:cubicBezTo>
                  <a:pt x="64387" y="308160"/>
                  <a:pt x="63942" y="309049"/>
                  <a:pt x="63497" y="310027"/>
                </a:cubicBezTo>
                <a:cubicBezTo>
                  <a:pt x="55487" y="325223"/>
                  <a:pt x="51214" y="377743"/>
                  <a:pt x="49879" y="414178"/>
                </a:cubicBezTo>
                <a:cubicBezTo>
                  <a:pt x="51303" y="411690"/>
                  <a:pt x="52816" y="409291"/>
                  <a:pt x="54419" y="406980"/>
                </a:cubicBezTo>
                <a:cubicBezTo>
                  <a:pt x="58513" y="401293"/>
                  <a:pt x="66345" y="399871"/>
                  <a:pt x="72130" y="403870"/>
                </a:cubicBezTo>
                <a:cubicBezTo>
                  <a:pt x="77826" y="407958"/>
                  <a:pt x="79161" y="415778"/>
                  <a:pt x="75156" y="421554"/>
                </a:cubicBezTo>
                <a:cubicBezTo>
                  <a:pt x="65722" y="434884"/>
                  <a:pt x="62251" y="450525"/>
                  <a:pt x="64832" y="468031"/>
                </a:cubicBezTo>
                <a:cubicBezTo>
                  <a:pt x="64832" y="468209"/>
                  <a:pt x="64921" y="468387"/>
                  <a:pt x="64921" y="468565"/>
                </a:cubicBezTo>
                <a:cubicBezTo>
                  <a:pt x="65722" y="473719"/>
                  <a:pt x="67057" y="479140"/>
                  <a:pt x="68926" y="484649"/>
                </a:cubicBezTo>
                <a:cubicBezTo>
                  <a:pt x="73020" y="496913"/>
                  <a:pt x="78805" y="507044"/>
                  <a:pt x="82632" y="512909"/>
                </a:cubicBezTo>
                <a:lnTo>
                  <a:pt x="125087" y="508910"/>
                </a:lnTo>
                <a:cubicBezTo>
                  <a:pt x="128647" y="508555"/>
                  <a:pt x="132207" y="509710"/>
                  <a:pt x="134877" y="512198"/>
                </a:cubicBezTo>
                <a:cubicBezTo>
                  <a:pt x="137547" y="514597"/>
                  <a:pt x="138971" y="518063"/>
                  <a:pt x="138971" y="521618"/>
                </a:cubicBezTo>
                <a:lnTo>
                  <a:pt x="138348" y="556187"/>
                </a:lnTo>
                <a:lnTo>
                  <a:pt x="348127" y="556187"/>
                </a:lnTo>
                <a:cubicBezTo>
                  <a:pt x="351064" y="552277"/>
                  <a:pt x="354446" y="546323"/>
                  <a:pt x="354446" y="540635"/>
                </a:cubicBezTo>
                <a:cubicBezTo>
                  <a:pt x="351509" y="537170"/>
                  <a:pt x="337891" y="532371"/>
                  <a:pt x="325787" y="530505"/>
                </a:cubicBezTo>
                <a:lnTo>
                  <a:pt x="229130" y="530771"/>
                </a:lnTo>
                <a:lnTo>
                  <a:pt x="229041" y="530771"/>
                </a:lnTo>
                <a:cubicBezTo>
                  <a:pt x="224235" y="530771"/>
                  <a:pt x="219785" y="528016"/>
                  <a:pt x="217738" y="523662"/>
                </a:cubicBezTo>
                <a:cubicBezTo>
                  <a:pt x="215602" y="519307"/>
                  <a:pt x="216136" y="514153"/>
                  <a:pt x="219073" y="510332"/>
                </a:cubicBezTo>
                <a:cubicBezTo>
                  <a:pt x="233670" y="491670"/>
                  <a:pt x="246486" y="469720"/>
                  <a:pt x="246486" y="463410"/>
                </a:cubicBezTo>
                <a:cubicBezTo>
                  <a:pt x="246486" y="449636"/>
                  <a:pt x="240167" y="412756"/>
                  <a:pt x="220497" y="386185"/>
                </a:cubicBezTo>
                <a:cubicBezTo>
                  <a:pt x="214356" y="377921"/>
                  <a:pt x="196823" y="372766"/>
                  <a:pt x="172258" y="372055"/>
                </a:cubicBezTo>
                <a:cubicBezTo>
                  <a:pt x="151075" y="371433"/>
                  <a:pt x="132029" y="374188"/>
                  <a:pt x="131762" y="374188"/>
                </a:cubicBezTo>
                <a:cubicBezTo>
                  <a:pt x="124909" y="375255"/>
                  <a:pt x="118500" y="370456"/>
                  <a:pt x="117432" y="363613"/>
                </a:cubicBezTo>
                <a:cubicBezTo>
                  <a:pt x="116364" y="356682"/>
                  <a:pt x="121170" y="350283"/>
                  <a:pt x="128113" y="349217"/>
                </a:cubicBezTo>
                <a:cubicBezTo>
                  <a:pt x="128914" y="349039"/>
                  <a:pt x="149295" y="346106"/>
                  <a:pt x="172703" y="346728"/>
                </a:cubicBezTo>
                <a:cubicBezTo>
                  <a:pt x="206613" y="347706"/>
                  <a:pt x="229575" y="355971"/>
                  <a:pt x="240879" y="371167"/>
                </a:cubicBezTo>
                <a:cubicBezTo>
                  <a:pt x="263485" y="401648"/>
                  <a:pt x="271852" y="443949"/>
                  <a:pt x="271852" y="463410"/>
                </a:cubicBezTo>
                <a:cubicBezTo>
                  <a:pt x="271852" y="465810"/>
                  <a:pt x="271496" y="469009"/>
                  <a:pt x="270161" y="473541"/>
                </a:cubicBezTo>
                <a:cubicBezTo>
                  <a:pt x="283867" y="470964"/>
                  <a:pt x="297128" y="468920"/>
                  <a:pt x="309589" y="467143"/>
                </a:cubicBezTo>
                <a:cubicBezTo>
                  <a:pt x="308343" y="457812"/>
                  <a:pt x="307631" y="450791"/>
                  <a:pt x="307453" y="448925"/>
                </a:cubicBezTo>
                <a:cubicBezTo>
                  <a:pt x="306919" y="441993"/>
                  <a:pt x="311992" y="435862"/>
                  <a:pt x="319023" y="435240"/>
                </a:cubicBezTo>
                <a:cubicBezTo>
                  <a:pt x="325965" y="434618"/>
                  <a:pt x="332106" y="439772"/>
                  <a:pt x="332729" y="446703"/>
                </a:cubicBezTo>
                <a:cubicBezTo>
                  <a:pt x="333797" y="459234"/>
                  <a:pt x="338336" y="494780"/>
                  <a:pt x="345724" y="508377"/>
                </a:cubicBezTo>
                <a:cubicBezTo>
                  <a:pt x="345902" y="508643"/>
                  <a:pt x="346080" y="508999"/>
                  <a:pt x="346258" y="509265"/>
                </a:cubicBezTo>
                <a:cubicBezTo>
                  <a:pt x="347682" y="509710"/>
                  <a:pt x="349106" y="510154"/>
                  <a:pt x="350619" y="510687"/>
                </a:cubicBezTo>
                <a:cubicBezTo>
                  <a:pt x="369220" y="516908"/>
                  <a:pt x="379011" y="526328"/>
                  <a:pt x="379723" y="538591"/>
                </a:cubicBezTo>
                <a:cubicBezTo>
                  <a:pt x="379990" y="544901"/>
                  <a:pt x="378744" y="550766"/>
                  <a:pt x="376786" y="556009"/>
                </a:cubicBezTo>
                <a:lnTo>
                  <a:pt x="427072" y="556009"/>
                </a:lnTo>
                <a:cubicBezTo>
                  <a:pt x="420753" y="543479"/>
                  <a:pt x="407224" y="532637"/>
                  <a:pt x="401172" y="528816"/>
                </a:cubicBezTo>
                <a:cubicBezTo>
                  <a:pt x="399926" y="528016"/>
                  <a:pt x="398769" y="526950"/>
                  <a:pt x="397879" y="525795"/>
                </a:cubicBezTo>
                <a:cubicBezTo>
                  <a:pt x="395743" y="523129"/>
                  <a:pt x="377409" y="498690"/>
                  <a:pt x="375539" y="479762"/>
                </a:cubicBezTo>
                <a:cubicBezTo>
                  <a:pt x="373937" y="463766"/>
                  <a:pt x="371178" y="419688"/>
                  <a:pt x="371000" y="417822"/>
                </a:cubicBezTo>
                <a:cubicBezTo>
                  <a:pt x="370555" y="410801"/>
                  <a:pt x="375896" y="404847"/>
                  <a:pt x="382838" y="404403"/>
                </a:cubicBezTo>
                <a:cubicBezTo>
                  <a:pt x="389780" y="403959"/>
                  <a:pt x="395832" y="409202"/>
                  <a:pt x="396277" y="416222"/>
                </a:cubicBezTo>
                <a:cubicBezTo>
                  <a:pt x="396277" y="416489"/>
                  <a:pt x="397523" y="435773"/>
                  <a:pt x="398769" y="453457"/>
                </a:cubicBezTo>
                <a:cubicBezTo>
                  <a:pt x="422800" y="447148"/>
                  <a:pt x="440155" y="437106"/>
                  <a:pt x="450747" y="416755"/>
                </a:cubicBezTo>
                <a:cubicBezTo>
                  <a:pt x="480295" y="359881"/>
                  <a:pt x="495070" y="342996"/>
                  <a:pt x="495693" y="342285"/>
                </a:cubicBezTo>
                <a:cubicBezTo>
                  <a:pt x="498096" y="339530"/>
                  <a:pt x="501567" y="338020"/>
                  <a:pt x="505216" y="338020"/>
                </a:cubicBezTo>
                <a:cubicBezTo>
                  <a:pt x="538681" y="338020"/>
                  <a:pt x="565293" y="320157"/>
                  <a:pt x="571434" y="315714"/>
                </a:cubicBezTo>
                <a:lnTo>
                  <a:pt x="582203" y="300162"/>
                </a:lnTo>
                <a:lnTo>
                  <a:pt x="582203" y="290743"/>
                </a:lnTo>
                <a:cubicBezTo>
                  <a:pt x="574015" y="279190"/>
                  <a:pt x="545801" y="239733"/>
                  <a:pt x="528624" y="220982"/>
                </a:cubicBezTo>
                <a:cubicBezTo>
                  <a:pt x="520970" y="212629"/>
                  <a:pt x="509399" y="206053"/>
                  <a:pt x="498452" y="201254"/>
                </a:cubicBezTo>
                <a:cubicBezTo>
                  <a:pt x="496494" y="202054"/>
                  <a:pt x="494269" y="202409"/>
                  <a:pt x="491955" y="202054"/>
                </a:cubicBezTo>
                <a:cubicBezTo>
                  <a:pt x="485102" y="201165"/>
                  <a:pt x="480206" y="194767"/>
                  <a:pt x="481096" y="187835"/>
                </a:cubicBezTo>
                <a:cubicBezTo>
                  <a:pt x="481185" y="187213"/>
                  <a:pt x="489463" y="124384"/>
                  <a:pt x="485369" y="95680"/>
                </a:cubicBezTo>
                <a:cubicBezTo>
                  <a:pt x="484746" y="91237"/>
                  <a:pt x="480295" y="77818"/>
                  <a:pt x="453150" y="50892"/>
                </a:cubicBezTo>
                <a:cubicBezTo>
                  <a:pt x="447276" y="45026"/>
                  <a:pt x="441490" y="39606"/>
                  <a:pt x="436417" y="35162"/>
                </a:cubicBezTo>
                <a:close/>
                <a:moveTo>
                  <a:pt x="425381" y="593"/>
                </a:moveTo>
                <a:cubicBezTo>
                  <a:pt x="429386" y="-651"/>
                  <a:pt x="433747" y="60"/>
                  <a:pt x="437040" y="2726"/>
                </a:cubicBezTo>
                <a:cubicBezTo>
                  <a:pt x="437752" y="3259"/>
                  <a:pt x="453951" y="15967"/>
                  <a:pt x="470861" y="32763"/>
                </a:cubicBezTo>
                <a:cubicBezTo>
                  <a:pt x="495248" y="56935"/>
                  <a:pt x="508242" y="76396"/>
                  <a:pt x="510467" y="92126"/>
                </a:cubicBezTo>
                <a:cubicBezTo>
                  <a:pt x="513849" y="115764"/>
                  <a:pt x="510200" y="156643"/>
                  <a:pt x="507797" y="177793"/>
                </a:cubicBezTo>
                <a:cubicBezTo>
                  <a:pt x="521949" y="183925"/>
                  <a:pt x="536901" y="192545"/>
                  <a:pt x="547314" y="203920"/>
                </a:cubicBezTo>
                <a:cubicBezTo>
                  <a:pt x="568586" y="227203"/>
                  <a:pt x="603742" y="277324"/>
                  <a:pt x="605255" y="279456"/>
                </a:cubicBezTo>
                <a:cubicBezTo>
                  <a:pt x="606768" y="281589"/>
                  <a:pt x="607569" y="284078"/>
                  <a:pt x="607569" y="286655"/>
                </a:cubicBezTo>
                <a:lnTo>
                  <a:pt x="607569" y="304161"/>
                </a:lnTo>
                <a:cubicBezTo>
                  <a:pt x="607569" y="306739"/>
                  <a:pt x="606768" y="309227"/>
                  <a:pt x="605255" y="311360"/>
                </a:cubicBezTo>
                <a:lnTo>
                  <a:pt x="591015" y="331799"/>
                </a:lnTo>
                <a:cubicBezTo>
                  <a:pt x="590303" y="332776"/>
                  <a:pt x="589501" y="333665"/>
                  <a:pt x="588522" y="334465"/>
                </a:cubicBezTo>
                <a:cubicBezTo>
                  <a:pt x="587187" y="335531"/>
                  <a:pt x="555147" y="360858"/>
                  <a:pt x="511535" y="363169"/>
                </a:cubicBezTo>
                <a:cubicBezTo>
                  <a:pt x="506017" y="370722"/>
                  <a:pt x="493290" y="389740"/>
                  <a:pt x="473264" y="428397"/>
                </a:cubicBezTo>
                <a:cubicBezTo>
                  <a:pt x="457778" y="458078"/>
                  <a:pt x="432768" y="471319"/>
                  <a:pt x="400994" y="478873"/>
                </a:cubicBezTo>
                <a:cubicBezTo>
                  <a:pt x="402685" y="487138"/>
                  <a:pt x="410607" y="500468"/>
                  <a:pt x="416748" y="508821"/>
                </a:cubicBezTo>
                <a:cubicBezTo>
                  <a:pt x="425203" y="514686"/>
                  <a:pt x="455642" y="537880"/>
                  <a:pt x="455642" y="568628"/>
                </a:cubicBezTo>
                <a:cubicBezTo>
                  <a:pt x="455642" y="575649"/>
                  <a:pt x="450035" y="581336"/>
                  <a:pt x="443003" y="581336"/>
                </a:cubicBezTo>
                <a:lnTo>
                  <a:pt x="125532" y="581514"/>
                </a:lnTo>
                <a:cubicBezTo>
                  <a:pt x="122149" y="581514"/>
                  <a:pt x="118856" y="580092"/>
                  <a:pt x="116453" y="577693"/>
                </a:cubicBezTo>
                <a:cubicBezTo>
                  <a:pt x="114139" y="575293"/>
                  <a:pt x="112804" y="572005"/>
                  <a:pt x="112804" y="568628"/>
                </a:cubicBezTo>
                <a:lnTo>
                  <a:pt x="113427" y="535392"/>
                </a:lnTo>
                <a:lnTo>
                  <a:pt x="77648" y="538769"/>
                </a:lnTo>
                <a:cubicBezTo>
                  <a:pt x="73287" y="539214"/>
                  <a:pt x="69104" y="537347"/>
                  <a:pt x="66434" y="533970"/>
                </a:cubicBezTo>
                <a:cubicBezTo>
                  <a:pt x="65900" y="533259"/>
                  <a:pt x="53172" y="516819"/>
                  <a:pt x="45162" y="493447"/>
                </a:cubicBezTo>
                <a:cubicBezTo>
                  <a:pt x="44183" y="490781"/>
                  <a:pt x="43382" y="488026"/>
                  <a:pt x="42670" y="485360"/>
                </a:cubicBezTo>
                <a:cubicBezTo>
                  <a:pt x="41424" y="485538"/>
                  <a:pt x="40089" y="485627"/>
                  <a:pt x="38754" y="485627"/>
                </a:cubicBezTo>
                <a:cubicBezTo>
                  <a:pt x="32613" y="485627"/>
                  <a:pt x="26205" y="484205"/>
                  <a:pt x="20064" y="480384"/>
                </a:cubicBezTo>
                <a:cubicBezTo>
                  <a:pt x="2708" y="469364"/>
                  <a:pt x="305" y="445904"/>
                  <a:pt x="38" y="443326"/>
                </a:cubicBezTo>
                <a:cubicBezTo>
                  <a:pt x="-140" y="441105"/>
                  <a:pt x="305" y="438883"/>
                  <a:pt x="1195" y="436928"/>
                </a:cubicBezTo>
                <a:lnTo>
                  <a:pt x="26116" y="384141"/>
                </a:lnTo>
                <a:cubicBezTo>
                  <a:pt x="28074" y="353660"/>
                  <a:pt x="32346" y="315003"/>
                  <a:pt x="40979" y="298296"/>
                </a:cubicBezTo>
                <a:cubicBezTo>
                  <a:pt x="41424" y="297496"/>
                  <a:pt x="41869" y="296608"/>
                  <a:pt x="42403" y="295719"/>
                </a:cubicBezTo>
                <a:cubicBezTo>
                  <a:pt x="49167" y="282567"/>
                  <a:pt x="58424" y="264527"/>
                  <a:pt x="83077" y="246665"/>
                </a:cubicBezTo>
                <a:cubicBezTo>
                  <a:pt x="110312" y="226759"/>
                  <a:pt x="151609" y="210585"/>
                  <a:pt x="209105" y="196988"/>
                </a:cubicBezTo>
                <a:cubicBezTo>
                  <a:pt x="235094" y="190856"/>
                  <a:pt x="259302" y="187746"/>
                  <a:pt x="281108" y="187746"/>
                </a:cubicBezTo>
                <a:cubicBezTo>
                  <a:pt x="337357" y="187746"/>
                  <a:pt x="366461" y="208185"/>
                  <a:pt x="379278" y="221160"/>
                </a:cubicBezTo>
                <a:lnTo>
                  <a:pt x="421020" y="194944"/>
                </a:lnTo>
                <a:cubicBezTo>
                  <a:pt x="412120" y="174505"/>
                  <a:pt x="401172" y="145979"/>
                  <a:pt x="398591" y="125273"/>
                </a:cubicBezTo>
                <a:cubicBezTo>
                  <a:pt x="394319" y="89726"/>
                  <a:pt x="416125" y="12412"/>
                  <a:pt x="417104" y="9213"/>
                </a:cubicBezTo>
                <a:cubicBezTo>
                  <a:pt x="418261" y="5125"/>
                  <a:pt x="421376" y="1926"/>
                  <a:pt x="425381" y="593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grpSp>
        <p:nvGrpSpPr>
          <p:cNvPr id="11" name="Group 10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Flowchart: Sort 14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207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22C7A-C687-418A-A4D6-7DA62754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1" y="28356"/>
            <a:ext cx="10515600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62367-EFE4-4B0C-8597-C7CE546B00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E051D6-99A8-4933-90FE-EB4377549CFD}"/>
              </a:ext>
            </a:extLst>
          </p:cNvPr>
          <p:cNvSpPr txBox="1"/>
          <p:nvPr/>
        </p:nvSpPr>
        <p:spPr>
          <a:xfrm>
            <a:off x="674075" y="2348220"/>
            <a:ext cx="5561153" cy="584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1600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polyclonal antibodies allow you to specify, validate, and visualize specific protein targets.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C8120-748A-4671-ABB8-A589B476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51" y="3140266"/>
            <a:ext cx="3908390" cy="2423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DAF33B-FD06-4A9C-ADBF-4AC50C990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224" y="1297021"/>
            <a:ext cx="4313703" cy="4254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B74E5A-BE0D-4A83-8371-1EF89C40D7F4}"/>
              </a:ext>
            </a:extLst>
          </p:cNvPr>
          <p:cNvSpPr txBox="1"/>
          <p:nvPr/>
        </p:nvSpPr>
        <p:spPr>
          <a:xfrm>
            <a:off x="674075" y="1576392"/>
            <a:ext cx="639913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Harness the Power of Custom Polyclonal Antibodies to Uncover Novel Proteins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Flowchart: Sort 13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183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16F51A-AB5C-4BB0-975E-0602610D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345" y="659416"/>
            <a:ext cx="10515600" cy="2852655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 dirty="0">
                <a:solidFill>
                  <a:srgbClr val="0C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Monoclonal Antibody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71BB4CB-0754-4C36-A2A8-D0BB21DD5F8F}"/>
              </a:ext>
            </a:extLst>
          </p:cNvPr>
          <p:cNvSpPr>
            <a:spLocks noChangeAspect="1"/>
          </p:cNvSpPr>
          <p:nvPr/>
        </p:nvSpPr>
        <p:spPr>
          <a:xfrm>
            <a:off x="2849750" y="2966964"/>
            <a:ext cx="284472" cy="365750"/>
          </a:xfrm>
          <a:custGeom>
            <a:avLst/>
            <a:gdLst/>
            <a:ahLst/>
            <a:cxnLst/>
            <a:rect l="l" t="t" r="r" b="b"/>
            <a:pathLst>
              <a:path w="760095" h="977265">
                <a:moveTo>
                  <a:pt x="759914" y="596827"/>
                </a:moveTo>
                <a:lnTo>
                  <a:pt x="756954" y="644487"/>
                </a:lnTo>
                <a:lnTo>
                  <a:pt x="748310" y="690379"/>
                </a:lnTo>
                <a:lnTo>
                  <a:pt x="734339" y="734150"/>
                </a:lnTo>
                <a:lnTo>
                  <a:pt x="715397" y="775441"/>
                </a:lnTo>
                <a:lnTo>
                  <a:pt x="691839" y="813898"/>
                </a:lnTo>
                <a:lnTo>
                  <a:pt x="664022" y="849165"/>
                </a:lnTo>
                <a:lnTo>
                  <a:pt x="632303" y="880884"/>
                </a:lnTo>
                <a:lnTo>
                  <a:pt x="597036" y="908700"/>
                </a:lnTo>
                <a:lnTo>
                  <a:pt x="558578" y="932257"/>
                </a:lnTo>
                <a:lnTo>
                  <a:pt x="517285" y="951200"/>
                </a:lnTo>
                <a:lnTo>
                  <a:pt x="473513" y="965171"/>
                </a:lnTo>
                <a:lnTo>
                  <a:pt x="427618" y="973814"/>
                </a:lnTo>
                <a:lnTo>
                  <a:pt x="379957" y="976775"/>
                </a:lnTo>
                <a:lnTo>
                  <a:pt x="332297" y="973814"/>
                </a:lnTo>
                <a:lnTo>
                  <a:pt x="286404" y="965171"/>
                </a:lnTo>
                <a:lnTo>
                  <a:pt x="242633" y="951200"/>
                </a:lnTo>
                <a:lnTo>
                  <a:pt x="201341" y="932257"/>
                </a:lnTo>
                <a:lnTo>
                  <a:pt x="162883" y="908700"/>
                </a:lnTo>
                <a:lnTo>
                  <a:pt x="127615" y="880884"/>
                </a:lnTo>
                <a:lnTo>
                  <a:pt x="95895" y="849165"/>
                </a:lnTo>
                <a:lnTo>
                  <a:pt x="68077" y="813898"/>
                </a:lnTo>
                <a:lnTo>
                  <a:pt x="44519" y="775441"/>
                </a:lnTo>
                <a:lnTo>
                  <a:pt x="25576" y="734150"/>
                </a:lnTo>
                <a:lnTo>
                  <a:pt x="11604" y="690379"/>
                </a:lnTo>
                <a:lnTo>
                  <a:pt x="2960" y="644487"/>
                </a:lnTo>
                <a:lnTo>
                  <a:pt x="0" y="596827"/>
                </a:lnTo>
                <a:lnTo>
                  <a:pt x="3453" y="559483"/>
                </a:lnTo>
                <a:lnTo>
                  <a:pt x="13277" y="518555"/>
                </a:lnTo>
                <a:lnTo>
                  <a:pt x="28666" y="474746"/>
                </a:lnTo>
                <a:lnTo>
                  <a:pt x="48815" y="428760"/>
                </a:lnTo>
                <a:lnTo>
                  <a:pt x="72918" y="381300"/>
                </a:lnTo>
                <a:lnTo>
                  <a:pt x="100172" y="333070"/>
                </a:lnTo>
                <a:lnTo>
                  <a:pt x="129771" y="284772"/>
                </a:lnTo>
                <a:lnTo>
                  <a:pt x="160908" y="237111"/>
                </a:lnTo>
                <a:lnTo>
                  <a:pt x="192781" y="190789"/>
                </a:lnTo>
                <a:lnTo>
                  <a:pt x="224583" y="146510"/>
                </a:lnTo>
                <a:lnTo>
                  <a:pt x="255508" y="104978"/>
                </a:lnTo>
                <a:lnTo>
                  <a:pt x="284753" y="66896"/>
                </a:lnTo>
                <a:lnTo>
                  <a:pt x="311513" y="32968"/>
                </a:lnTo>
                <a:lnTo>
                  <a:pt x="342775" y="8242"/>
                </a:lnTo>
                <a:lnTo>
                  <a:pt x="379961" y="0"/>
                </a:lnTo>
                <a:lnTo>
                  <a:pt x="417144" y="8242"/>
                </a:lnTo>
                <a:lnTo>
                  <a:pt x="448401" y="32968"/>
                </a:lnTo>
                <a:lnTo>
                  <a:pt x="475162" y="66896"/>
                </a:lnTo>
                <a:lnTo>
                  <a:pt x="504409" y="104978"/>
                </a:lnTo>
                <a:lnTo>
                  <a:pt x="535335" y="146510"/>
                </a:lnTo>
                <a:lnTo>
                  <a:pt x="567137" y="190789"/>
                </a:lnTo>
                <a:lnTo>
                  <a:pt x="599010" y="237111"/>
                </a:lnTo>
                <a:lnTo>
                  <a:pt x="630147" y="284772"/>
                </a:lnTo>
                <a:lnTo>
                  <a:pt x="659745" y="333070"/>
                </a:lnTo>
                <a:lnTo>
                  <a:pt x="686998" y="381300"/>
                </a:lnTo>
                <a:lnTo>
                  <a:pt x="711101" y="428760"/>
                </a:lnTo>
                <a:lnTo>
                  <a:pt x="731249" y="474746"/>
                </a:lnTo>
                <a:lnTo>
                  <a:pt x="746638" y="518555"/>
                </a:lnTo>
                <a:lnTo>
                  <a:pt x="756461" y="559483"/>
                </a:lnTo>
                <a:lnTo>
                  <a:pt x="759914" y="596827"/>
                </a:lnTo>
                <a:close/>
              </a:path>
            </a:pathLst>
          </a:custGeom>
          <a:solidFill>
            <a:srgbClr val="0C4B95"/>
          </a:solidFill>
          <a:ln w="10052">
            <a:noFill/>
          </a:ln>
          <a:effectLst/>
        </p:spPr>
        <p:txBody>
          <a:bodyPr wrap="square" lIns="0" tIns="0" rIns="0" bIns="0" rtlCol="0"/>
          <a:lstStyle/>
          <a:p>
            <a:endParaRPr sz="1799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owchart: Sort 1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856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02D1-5A8E-4863-926F-E3EDCEF2E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-11930"/>
            <a:ext cx="10339208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Monoclonal Ab Packages for Different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EA5DFD-A8C5-47F7-A92C-D7A03FC75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5C0F1C4A-E730-4B82-96FC-2644CD6A39B9}"/>
              </a:ext>
            </a:extLst>
          </p:cNvPr>
          <p:cNvSpPr/>
          <p:nvPr/>
        </p:nvSpPr>
        <p:spPr>
          <a:xfrm>
            <a:off x="222228" y="1624991"/>
            <a:ext cx="3582163" cy="1928351"/>
          </a:xfrm>
          <a:custGeom>
            <a:avLst/>
            <a:gdLst>
              <a:gd name="connsiteX0" fmla="*/ 0 w 2853507"/>
              <a:gd name="connsiteY0" fmla="*/ 168212 h 1682118"/>
              <a:gd name="connsiteX1" fmla="*/ 168212 w 2853507"/>
              <a:gd name="connsiteY1" fmla="*/ 0 h 1682118"/>
              <a:gd name="connsiteX2" fmla="*/ 2685295 w 2853507"/>
              <a:gd name="connsiteY2" fmla="*/ 0 h 1682118"/>
              <a:gd name="connsiteX3" fmla="*/ 2853507 w 2853507"/>
              <a:gd name="connsiteY3" fmla="*/ 168212 h 1682118"/>
              <a:gd name="connsiteX4" fmla="*/ 2853507 w 2853507"/>
              <a:gd name="connsiteY4" fmla="*/ 1513906 h 1682118"/>
              <a:gd name="connsiteX5" fmla="*/ 2685295 w 2853507"/>
              <a:gd name="connsiteY5" fmla="*/ 1682118 h 1682118"/>
              <a:gd name="connsiteX6" fmla="*/ 168212 w 2853507"/>
              <a:gd name="connsiteY6" fmla="*/ 1682118 h 1682118"/>
              <a:gd name="connsiteX7" fmla="*/ 0 w 2853507"/>
              <a:gd name="connsiteY7" fmla="*/ 1513906 h 1682118"/>
              <a:gd name="connsiteX8" fmla="*/ 0 w 2853507"/>
              <a:gd name="connsiteY8" fmla="*/ 168212 h 168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3507" h="1682118">
                <a:moveTo>
                  <a:pt x="0" y="168212"/>
                </a:moveTo>
                <a:cubicBezTo>
                  <a:pt x="0" y="75311"/>
                  <a:pt x="75311" y="0"/>
                  <a:pt x="168212" y="0"/>
                </a:cubicBezTo>
                <a:lnTo>
                  <a:pt x="2685295" y="0"/>
                </a:lnTo>
                <a:cubicBezTo>
                  <a:pt x="2778196" y="0"/>
                  <a:pt x="2853507" y="75311"/>
                  <a:pt x="2853507" y="168212"/>
                </a:cubicBezTo>
                <a:lnTo>
                  <a:pt x="2853507" y="1513906"/>
                </a:lnTo>
                <a:cubicBezTo>
                  <a:pt x="2853507" y="1606807"/>
                  <a:pt x="2778196" y="1682118"/>
                  <a:pt x="2685295" y="1682118"/>
                </a:cubicBezTo>
                <a:lnTo>
                  <a:pt x="168212" y="1682118"/>
                </a:lnTo>
                <a:cubicBezTo>
                  <a:pt x="75311" y="1682118"/>
                  <a:pt x="0" y="1606807"/>
                  <a:pt x="0" y="1513906"/>
                </a:cubicBezTo>
                <a:lnTo>
                  <a:pt x="0" y="168212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02554" tIns="102554" rIns="102554" bIns="102554" numCol="1" spcCol="1270" anchor="t" anchorCtr="0">
            <a:noAutofit/>
          </a:bodyPr>
          <a:lstStyle/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99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MINIMAL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Simple antigen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Several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mAb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clones needed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No counter screening required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D016B32-2A27-44CF-A395-1FB27577F99A}"/>
              </a:ext>
            </a:extLst>
          </p:cNvPr>
          <p:cNvSpPr/>
          <p:nvPr/>
        </p:nvSpPr>
        <p:spPr>
          <a:xfrm>
            <a:off x="1635029" y="3676509"/>
            <a:ext cx="756560" cy="630467"/>
          </a:xfrm>
          <a:custGeom>
            <a:avLst/>
            <a:gdLst>
              <a:gd name="connsiteX0" fmla="*/ 0 w 630794"/>
              <a:gd name="connsiteY0" fmla="*/ 151391 h 756953"/>
              <a:gd name="connsiteX1" fmla="*/ 315397 w 630794"/>
              <a:gd name="connsiteY1" fmla="*/ 151391 h 756953"/>
              <a:gd name="connsiteX2" fmla="*/ 315397 w 630794"/>
              <a:gd name="connsiteY2" fmla="*/ 0 h 756953"/>
              <a:gd name="connsiteX3" fmla="*/ 630794 w 630794"/>
              <a:gd name="connsiteY3" fmla="*/ 378477 h 756953"/>
              <a:gd name="connsiteX4" fmla="*/ 315397 w 630794"/>
              <a:gd name="connsiteY4" fmla="*/ 756953 h 756953"/>
              <a:gd name="connsiteX5" fmla="*/ 315397 w 630794"/>
              <a:gd name="connsiteY5" fmla="*/ 605562 h 756953"/>
              <a:gd name="connsiteX6" fmla="*/ 0 w 630794"/>
              <a:gd name="connsiteY6" fmla="*/ 605562 h 756953"/>
              <a:gd name="connsiteX7" fmla="*/ 0 w 630794"/>
              <a:gd name="connsiteY7" fmla="*/ 151391 h 75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794" h="756953">
                <a:moveTo>
                  <a:pt x="504635" y="1"/>
                </a:moveTo>
                <a:lnTo>
                  <a:pt x="504635" y="378477"/>
                </a:lnTo>
                <a:lnTo>
                  <a:pt x="630794" y="378477"/>
                </a:lnTo>
                <a:lnTo>
                  <a:pt x="315397" y="756952"/>
                </a:lnTo>
                <a:lnTo>
                  <a:pt x="0" y="378477"/>
                </a:lnTo>
                <a:lnTo>
                  <a:pt x="126159" y="378477"/>
                </a:lnTo>
                <a:lnTo>
                  <a:pt x="126159" y="1"/>
                </a:lnTo>
                <a:lnTo>
                  <a:pt x="504635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>
              <a:shade val="90000"/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90000"/>
              <a:hueOff val="0"/>
              <a:satOff val="0"/>
              <a:lumOff val="0"/>
              <a:alphaOff val="0"/>
            </a:schemeClr>
          </a:fillRef>
          <a:effectRef idx="3">
            <a:schemeClr val="accent6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314" tIns="0" rIns="151313" bIns="189141" numCol="1" spcCol="1270" anchor="ctr" anchorCtr="0">
            <a:noAutofit/>
          </a:bodyPr>
          <a:lstStyle/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dirty="0">
              <a:solidFill>
                <a:prstClr val="white"/>
              </a:solidFill>
              <a:latin typeface="Arial"/>
              <a:ea typeface="Microsoft YaHei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DBABDBA-B932-42EF-822F-3BBAD29A2CD2}"/>
              </a:ext>
            </a:extLst>
          </p:cNvPr>
          <p:cNvSpPr/>
          <p:nvPr/>
        </p:nvSpPr>
        <p:spPr>
          <a:xfrm>
            <a:off x="222228" y="4431649"/>
            <a:ext cx="3582163" cy="1142701"/>
          </a:xfrm>
          <a:custGeom>
            <a:avLst/>
            <a:gdLst>
              <a:gd name="connsiteX0" fmla="*/ 0 w 2853507"/>
              <a:gd name="connsiteY0" fmla="*/ 74284 h 742840"/>
              <a:gd name="connsiteX1" fmla="*/ 74284 w 2853507"/>
              <a:gd name="connsiteY1" fmla="*/ 0 h 742840"/>
              <a:gd name="connsiteX2" fmla="*/ 2779223 w 2853507"/>
              <a:gd name="connsiteY2" fmla="*/ 0 h 742840"/>
              <a:gd name="connsiteX3" fmla="*/ 2853507 w 2853507"/>
              <a:gd name="connsiteY3" fmla="*/ 74284 h 742840"/>
              <a:gd name="connsiteX4" fmla="*/ 2853507 w 2853507"/>
              <a:gd name="connsiteY4" fmla="*/ 668556 h 742840"/>
              <a:gd name="connsiteX5" fmla="*/ 2779223 w 2853507"/>
              <a:gd name="connsiteY5" fmla="*/ 742840 h 742840"/>
              <a:gd name="connsiteX6" fmla="*/ 74284 w 2853507"/>
              <a:gd name="connsiteY6" fmla="*/ 742840 h 742840"/>
              <a:gd name="connsiteX7" fmla="*/ 0 w 2853507"/>
              <a:gd name="connsiteY7" fmla="*/ 668556 h 742840"/>
              <a:gd name="connsiteX8" fmla="*/ 0 w 2853507"/>
              <a:gd name="connsiteY8" fmla="*/ 74284 h 74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3507" h="742840">
                <a:moveTo>
                  <a:pt x="0" y="74284"/>
                </a:moveTo>
                <a:cubicBezTo>
                  <a:pt x="0" y="33258"/>
                  <a:pt x="33258" y="0"/>
                  <a:pt x="74284" y="0"/>
                </a:cubicBezTo>
                <a:lnTo>
                  <a:pt x="2779223" y="0"/>
                </a:lnTo>
                <a:cubicBezTo>
                  <a:pt x="2820249" y="0"/>
                  <a:pt x="2853507" y="33258"/>
                  <a:pt x="2853507" y="74284"/>
                </a:cubicBezTo>
                <a:lnTo>
                  <a:pt x="2853507" y="668556"/>
                </a:lnTo>
                <a:cubicBezTo>
                  <a:pt x="2853507" y="709582"/>
                  <a:pt x="2820249" y="742840"/>
                  <a:pt x="2779223" y="742840"/>
                </a:cubicBezTo>
                <a:lnTo>
                  <a:pt x="74284" y="742840"/>
                </a:lnTo>
                <a:cubicBezTo>
                  <a:pt x="33258" y="742840"/>
                  <a:pt x="0" y="709582"/>
                  <a:pt x="0" y="668556"/>
                </a:cubicBezTo>
                <a:lnTo>
                  <a:pt x="0" y="7428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80000"/>
              <a:hueOff val="321280"/>
              <a:satOff val="-12909"/>
              <a:lumOff val="27628"/>
              <a:alphaOff val="0"/>
            </a:schemeClr>
          </a:fillRef>
          <a:effectRef idx="3">
            <a:schemeClr val="accent6">
              <a:shade val="80000"/>
              <a:hueOff val="321280"/>
              <a:satOff val="-12909"/>
              <a:lumOff val="27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057" tIns="75057" rIns="75057" bIns="75057" numCol="1" spcCol="1270" anchor="ctr" anchorCtr="0">
            <a:noAutofit/>
          </a:bodyPr>
          <a:lstStyle/>
          <a:p>
            <a:pPr algn="ctr" defTabSz="621926">
              <a:lnSpc>
                <a:spcPct val="90000"/>
              </a:lnSpc>
              <a:spcAft>
                <a:spcPct val="35000"/>
              </a:spcAft>
            </a:pP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Accelerated (by </a:t>
            </a:r>
            <a:r>
              <a:rPr lang="en-US" sz="179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MonoBoost</a:t>
            </a: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 defTabSz="621926">
              <a:lnSpc>
                <a:spcPct val="90000"/>
              </a:lnSpc>
              <a:spcAft>
                <a:spcPct val="35000"/>
              </a:spcAft>
            </a:pP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Classic Mouse </a:t>
            </a:r>
            <a:r>
              <a:rPr lang="en-US" sz="179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endParaRPr lang="en-US" sz="179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3155791-1656-454B-B78D-F80FF181FC96}"/>
              </a:ext>
            </a:extLst>
          </p:cNvPr>
          <p:cNvSpPr/>
          <p:nvPr/>
        </p:nvSpPr>
        <p:spPr>
          <a:xfrm>
            <a:off x="4285132" y="1638601"/>
            <a:ext cx="3582163" cy="1928351"/>
          </a:xfrm>
          <a:custGeom>
            <a:avLst/>
            <a:gdLst>
              <a:gd name="connsiteX0" fmla="*/ 0 w 2853507"/>
              <a:gd name="connsiteY0" fmla="*/ 168212 h 1682118"/>
              <a:gd name="connsiteX1" fmla="*/ 168212 w 2853507"/>
              <a:gd name="connsiteY1" fmla="*/ 0 h 1682118"/>
              <a:gd name="connsiteX2" fmla="*/ 2685295 w 2853507"/>
              <a:gd name="connsiteY2" fmla="*/ 0 h 1682118"/>
              <a:gd name="connsiteX3" fmla="*/ 2853507 w 2853507"/>
              <a:gd name="connsiteY3" fmla="*/ 168212 h 1682118"/>
              <a:gd name="connsiteX4" fmla="*/ 2853507 w 2853507"/>
              <a:gd name="connsiteY4" fmla="*/ 1513906 h 1682118"/>
              <a:gd name="connsiteX5" fmla="*/ 2685295 w 2853507"/>
              <a:gd name="connsiteY5" fmla="*/ 1682118 h 1682118"/>
              <a:gd name="connsiteX6" fmla="*/ 168212 w 2853507"/>
              <a:gd name="connsiteY6" fmla="*/ 1682118 h 1682118"/>
              <a:gd name="connsiteX7" fmla="*/ 0 w 2853507"/>
              <a:gd name="connsiteY7" fmla="*/ 1513906 h 1682118"/>
              <a:gd name="connsiteX8" fmla="*/ 0 w 2853507"/>
              <a:gd name="connsiteY8" fmla="*/ 168212 h 168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3507" h="1682118">
                <a:moveTo>
                  <a:pt x="0" y="168212"/>
                </a:moveTo>
                <a:cubicBezTo>
                  <a:pt x="0" y="75311"/>
                  <a:pt x="75311" y="0"/>
                  <a:pt x="168212" y="0"/>
                </a:cubicBezTo>
                <a:lnTo>
                  <a:pt x="2685295" y="0"/>
                </a:lnTo>
                <a:cubicBezTo>
                  <a:pt x="2778196" y="0"/>
                  <a:pt x="2853507" y="75311"/>
                  <a:pt x="2853507" y="168212"/>
                </a:cubicBezTo>
                <a:lnTo>
                  <a:pt x="2853507" y="1513906"/>
                </a:lnTo>
                <a:cubicBezTo>
                  <a:pt x="2853507" y="1606807"/>
                  <a:pt x="2778196" y="1682118"/>
                  <a:pt x="2685295" y="1682118"/>
                </a:cubicBezTo>
                <a:lnTo>
                  <a:pt x="168212" y="1682118"/>
                </a:lnTo>
                <a:cubicBezTo>
                  <a:pt x="75311" y="1682118"/>
                  <a:pt x="0" y="1606807"/>
                  <a:pt x="0" y="1513906"/>
                </a:cubicBezTo>
                <a:lnTo>
                  <a:pt x="0" y="168212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02554" tIns="102554" rIns="102554" bIns="102554" numCol="1" spcCol="1270" anchor="t" anchorCtr="0">
            <a:noAutofit/>
          </a:bodyPr>
          <a:lstStyle/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99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MODERATE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Specific immunization requirements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Many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mAb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clones needed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Counter screening required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1918440-50CA-4C92-A0FE-BED0953BDF6E}"/>
              </a:ext>
            </a:extLst>
          </p:cNvPr>
          <p:cNvSpPr/>
          <p:nvPr/>
        </p:nvSpPr>
        <p:spPr>
          <a:xfrm>
            <a:off x="5711517" y="3676509"/>
            <a:ext cx="756560" cy="630467"/>
          </a:xfrm>
          <a:custGeom>
            <a:avLst/>
            <a:gdLst>
              <a:gd name="connsiteX0" fmla="*/ 0 w 630794"/>
              <a:gd name="connsiteY0" fmla="*/ 151391 h 756953"/>
              <a:gd name="connsiteX1" fmla="*/ 315397 w 630794"/>
              <a:gd name="connsiteY1" fmla="*/ 151391 h 756953"/>
              <a:gd name="connsiteX2" fmla="*/ 315397 w 630794"/>
              <a:gd name="connsiteY2" fmla="*/ 0 h 756953"/>
              <a:gd name="connsiteX3" fmla="*/ 630794 w 630794"/>
              <a:gd name="connsiteY3" fmla="*/ 378477 h 756953"/>
              <a:gd name="connsiteX4" fmla="*/ 315397 w 630794"/>
              <a:gd name="connsiteY4" fmla="*/ 756953 h 756953"/>
              <a:gd name="connsiteX5" fmla="*/ 315397 w 630794"/>
              <a:gd name="connsiteY5" fmla="*/ 605562 h 756953"/>
              <a:gd name="connsiteX6" fmla="*/ 0 w 630794"/>
              <a:gd name="connsiteY6" fmla="*/ 605562 h 756953"/>
              <a:gd name="connsiteX7" fmla="*/ 0 w 630794"/>
              <a:gd name="connsiteY7" fmla="*/ 151391 h 75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794" h="756953">
                <a:moveTo>
                  <a:pt x="504635" y="1"/>
                </a:moveTo>
                <a:lnTo>
                  <a:pt x="504635" y="378477"/>
                </a:lnTo>
                <a:lnTo>
                  <a:pt x="630794" y="378477"/>
                </a:lnTo>
                <a:lnTo>
                  <a:pt x="315397" y="756952"/>
                </a:lnTo>
                <a:lnTo>
                  <a:pt x="0" y="378477"/>
                </a:lnTo>
                <a:lnTo>
                  <a:pt x="126159" y="378477"/>
                </a:lnTo>
                <a:lnTo>
                  <a:pt x="126159" y="1"/>
                </a:lnTo>
                <a:lnTo>
                  <a:pt x="504635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>
              <a:shade val="9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9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314" tIns="0" rIns="151313" bIns="189141" numCol="1" spcCol="1270" anchor="ctr" anchorCtr="0">
            <a:noAutofit/>
          </a:bodyPr>
          <a:lstStyle/>
          <a:p>
            <a:pPr algn="ctr" defTabSz="19990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498">
              <a:solidFill>
                <a:prstClr val="white"/>
              </a:solidFill>
              <a:latin typeface="Arial"/>
              <a:ea typeface="Microsoft YaHei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CBAA4E34-35BE-48A9-BC2A-5F33B36600C1}"/>
              </a:ext>
            </a:extLst>
          </p:cNvPr>
          <p:cNvSpPr/>
          <p:nvPr/>
        </p:nvSpPr>
        <p:spPr>
          <a:xfrm>
            <a:off x="4266404" y="4397013"/>
            <a:ext cx="3542586" cy="1142701"/>
          </a:xfrm>
          <a:custGeom>
            <a:avLst/>
            <a:gdLst>
              <a:gd name="connsiteX0" fmla="*/ 0 w 2853507"/>
              <a:gd name="connsiteY0" fmla="*/ 74284 h 742840"/>
              <a:gd name="connsiteX1" fmla="*/ 74284 w 2853507"/>
              <a:gd name="connsiteY1" fmla="*/ 0 h 742840"/>
              <a:gd name="connsiteX2" fmla="*/ 2779223 w 2853507"/>
              <a:gd name="connsiteY2" fmla="*/ 0 h 742840"/>
              <a:gd name="connsiteX3" fmla="*/ 2853507 w 2853507"/>
              <a:gd name="connsiteY3" fmla="*/ 74284 h 742840"/>
              <a:gd name="connsiteX4" fmla="*/ 2853507 w 2853507"/>
              <a:gd name="connsiteY4" fmla="*/ 668556 h 742840"/>
              <a:gd name="connsiteX5" fmla="*/ 2779223 w 2853507"/>
              <a:gd name="connsiteY5" fmla="*/ 742840 h 742840"/>
              <a:gd name="connsiteX6" fmla="*/ 74284 w 2853507"/>
              <a:gd name="connsiteY6" fmla="*/ 742840 h 742840"/>
              <a:gd name="connsiteX7" fmla="*/ 0 w 2853507"/>
              <a:gd name="connsiteY7" fmla="*/ 668556 h 742840"/>
              <a:gd name="connsiteX8" fmla="*/ 0 w 2853507"/>
              <a:gd name="connsiteY8" fmla="*/ 74284 h 74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3507" h="742840">
                <a:moveTo>
                  <a:pt x="0" y="74284"/>
                </a:moveTo>
                <a:cubicBezTo>
                  <a:pt x="0" y="33258"/>
                  <a:pt x="33258" y="0"/>
                  <a:pt x="74284" y="0"/>
                </a:cubicBezTo>
                <a:lnTo>
                  <a:pt x="2779223" y="0"/>
                </a:lnTo>
                <a:cubicBezTo>
                  <a:pt x="2820249" y="0"/>
                  <a:pt x="2853507" y="33258"/>
                  <a:pt x="2853507" y="74284"/>
                </a:cubicBezTo>
                <a:lnTo>
                  <a:pt x="2853507" y="668556"/>
                </a:lnTo>
                <a:cubicBezTo>
                  <a:pt x="2853507" y="709582"/>
                  <a:pt x="2820249" y="742840"/>
                  <a:pt x="2779223" y="742840"/>
                </a:cubicBezTo>
                <a:lnTo>
                  <a:pt x="74284" y="742840"/>
                </a:lnTo>
                <a:cubicBezTo>
                  <a:pt x="33258" y="742840"/>
                  <a:pt x="0" y="709582"/>
                  <a:pt x="0" y="668556"/>
                </a:cubicBezTo>
                <a:lnTo>
                  <a:pt x="0" y="74284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334258"/>
              <a:satOff val="8955"/>
              <a:lumOff val="39453"/>
              <a:alphaOff val="0"/>
            </a:schemeClr>
          </a:fillRef>
          <a:effectRef idx="3">
            <a:schemeClr val="accent1">
              <a:shade val="50000"/>
              <a:hueOff val="334258"/>
              <a:satOff val="8955"/>
              <a:lumOff val="394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057" tIns="75057" rIns="75057" bIns="75057" numCol="1" spcCol="1270" anchor="ctr" anchorCtr="0">
            <a:noAutofit/>
          </a:bodyPr>
          <a:lstStyle/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Custom Rodent </a:t>
            </a:r>
            <a:r>
              <a:rPr lang="en-US" sz="1798" b="1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mAb</a:t>
            </a: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, 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98" b="1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MonoRab</a:t>
            </a: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™ Rabbit </a:t>
            </a:r>
            <a:r>
              <a:rPr lang="en-US" sz="1798" b="1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mAb</a:t>
            </a:r>
            <a:endParaRPr lang="en-US" sz="1798" b="1" dirty="0">
              <a:solidFill>
                <a:schemeClr val="tx1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0DDFAD9-9E7E-4419-BB78-5806D85517DE}"/>
              </a:ext>
            </a:extLst>
          </p:cNvPr>
          <p:cNvSpPr/>
          <p:nvPr/>
        </p:nvSpPr>
        <p:spPr>
          <a:xfrm>
            <a:off x="8348036" y="1600677"/>
            <a:ext cx="3582163" cy="1929732"/>
          </a:xfrm>
          <a:custGeom>
            <a:avLst/>
            <a:gdLst>
              <a:gd name="connsiteX0" fmla="*/ 0 w 2853507"/>
              <a:gd name="connsiteY0" fmla="*/ 168212 h 1682117"/>
              <a:gd name="connsiteX1" fmla="*/ 168212 w 2853507"/>
              <a:gd name="connsiteY1" fmla="*/ 0 h 1682117"/>
              <a:gd name="connsiteX2" fmla="*/ 2685295 w 2853507"/>
              <a:gd name="connsiteY2" fmla="*/ 0 h 1682117"/>
              <a:gd name="connsiteX3" fmla="*/ 2853507 w 2853507"/>
              <a:gd name="connsiteY3" fmla="*/ 168212 h 1682117"/>
              <a:gd name="connsiteX4" fmla="*/ 2853507 w 2853507"/>
              <a:gd name="connsiteY4" fmla="*/ 1513905 h 1682117"/>
              <a:gd name="connsiteX5" fmla="*/ 2685295 w 2853507"/>
              <a:gd name="connsiteY5" fmla="*/ 1682117 h 1682117"/>
              <a:gd name="connsiteX6" fmla="*/ 168212 w 2853507"/>
              <a:gd name="connsiteY6" fmla="*/ 1682117 h 1682117"/>
              <a:gd name="connsiteX7" fmla="*/ 0 w 2853507"/>
              <a:gd name="connsiteY7" fmla="*/ 1513905 h 1682117"/>
              <a:gd name="connsiteX8" fmla="*/ 0 w 2853507"/>
              <a:gd name="connsiteY8" fmla="*/ 168212 h 168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3507" h="1682117">
                <a:moveTo>
                  <a:pt x="0" y="168212"/>
                </a:moveTo>
                <a:cubicBezTo>
                  <a:pt x="0" y="75311"/>
                  <a:pt x="75311" y="0"/>
                  <a:pt x="168212" y="0"/>
                </a:cubicBezTo>
                <a:lnTo>
                  <a:pt x="2685295" y="0"/>
                </a:lnTo>
                <a:cubicBezTo>
                  <a:pt x="2778196" y="0"/>
                  <a:pt x="2853507" y="75311"/>
                  <a:pt x="2853507" y="168212"/>
                </a:cubicBezTo>
                <a:lnTo>
                  <a:pt x="2853507" y="1513905"/>
                </a:lnTo>
                <a:cubicBezTo>
                  <a:pt x="2853507" y="1606806"/>
                  <a:pt x="2778196" y="1682117"/>
                  <a:pt x="2685295" y="1682117"/>
                </a:cubicBezTo>
                <a:lnTo>
                  <a:pt x="168212" y="1682117"/>
                </a:lnTo>
                <a:cubicBezTo>
                  <a:pt x="75311" y="1682117"/>
                  <a:pt x="0" y="1606806"/>
                  <a:pt x="0" y="1513905"/>
                </a:cubicBezTo>
                <a:lnTo>
                  <a:pt x="0" y="168212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02554" tIns="102554" rIns="102554" bIns="102554" numCol="1" spcCol="1270" anchor="t" anchorCtr="0">
            <a:noAutofit/>
          </a:bodyPr>
          <a:lstStyle/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99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MAXIMAL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Challenging antigen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Specific immunization requirements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Many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mAb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clones needed</a:t>
            </a:r>
          </a:p>
          <a:p>
            <a:pPr algn="ctr" defTabSz="6219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Additional screening required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54B27D25-9D60-4FD0-BB0A-E0044D31C1C9}"/>
              </a:ext>
            </a:extLst>
          </p:cNvPr>
          <p:cNvSpPr/>
          <p:nvPr/>
        </p:nvSpPr>
        <p:spPr>
          <a:xfrm>
            <a:off x="9872502" y="3687871"/>
            <a:ext cx="756559" cy="631390"/>
          </a:xfrm>
          <a:custGeom>
            <a:avLst/>
            <a:gdLst>
              <a:gd name="connsiteX0" fmla="*/ 0 w 631717"/>
              <a:gd name="connsiteY0" fmla="*/ 151390 h 756952"/>
              <a:gd name="connsiteX1" fmla="*/ 315859 w 631717"/>
              <a:gd name="connsiteY1" fmla="*/ 151390 h 756952"/>
              <a:gd name="connsiteX2" fmla="*/ 315859 w 631717"/>
              <a:gd name="connsiteY2" fmla="*/ 0 h 756952"/>
              <a:gd name="connsiteX3" fmla="*/ 631717 w 631717"/>
              <a:gd name="connsiteY3" fmla="*/ 378476 h 756952"/>
              <a:gd name="connsiteX4" fmla="*/ 315859 w 631717"/>
              <a:gd name="connsiteY4" fmla="*/ 756952 h 756952"/>
              <a:gd name="connsiteX5" fmla="*/ 315859 w 631717"/>
              <a:gd name="connsiteY5" fmla="*/ 605562 h 756952"/>
              <a:gd name="connsiteX6" fmla="*/ 0 w 631717"/>
              <a:gd name="connsiteY6" fmla="*/ 605562 h 756952"/>
              <a:gd name="connsiteX7" fmla="*/ 0 w 631717"/>
              <a:gd name="connsiteY7" fmla="*/ 151390 h 75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717" h="756952">
                <a:moveTo>
                  <a:pt x="505374" y="1"/>
                </a:moveTo>
                <a:lnTo>
                  <a:pt x="505374" y="378477"/>
                </a:lnTo>
                <a:lnTo>
                  <a:pt x="631717" y="378477"/>
                </a:lnTo>
                <a:lnTo>
                  <a:pt x="315859" y="756951"/>
                </a:lnTo>
                <a:lnTo>
                  <a:pt x="0" y="378477"/>
                </a:lnTo>
                <a:lnTo>
                  <a:pt x="126343" y="378477"/>
                </a:lnTo>
                <a:lnTo>
                  <a:pt x="126343" y="1"/>
                </a:lnTo>
                <a:lnTo>
                  <a:pt x="505374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>
              <a:shade val="90000"/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90000"/>
              <a:hueOff val="0"/>
              <a:satOff val="0"/>
              <a:lumOff val="0"/>
              <a:alphaOff val="0"/>
            </a:schemeClr>
          </a:fillRef>
          <a:effectRef idx="3">
            <a:schemeClr val="accent3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313" tIns="1" rIns="151312" bIns="189417" numCol="1" spcCol="1270" anchor="ctr" anchorCtr="0">
            <a:noAutofit/>
          </a:bodyPr>
          <a:lstStyle/>
          <a:p>
            <a:pPr algn="ctr" defTabSz="19990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498">
              <a:solidFill>
                <a:prstClr val="white"/>
              </a:solidFill>
              <a:latin typeface="Arial"/>
              <a:ea typeface="Microsoft YaHei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62F91F09-A370-41B8-B47C-58E26A112858}"/>
              </a:ext>
            </a:extLst>
          </p:cNvPr>
          <p:cNvSpPr/>
          <p:nvPr/>
        </p:nvSpPr>
        <p:spPr>
          <a:xfrm>
            <a:off x="8212360" y="4398242"/>
            <a:ext cx="3853515" cy="1141472"/>
          </a:xfrm>
          <a:custGeom>
            <a:avLst/>
            <a:gdLst>
              <a:gd name="connsiteX0" fmla="*/ 0 w 2853507"/>
              <a:gd name="connsiteY0" fmla="*/ 74284 h 742839"/>
              <a:gd name="connsiteX1" fmla="*/ 74284 w 2853507"/>
              <a:gd name="connsiteY1" fmla="*/ 0 h 742839"/>
              <a:gd name="connsiteX2" fmla="*/ 2779223 w 2853507"/>
              <a:gd name="connsiteY2" fmla="*/ 0 h 742839"/>
              <a:gd name="connsiteX3" fmla="*/ 2853507 w 2853507"/>
              <a:gd name="connsiteY3" fmla="*/ 74284 h 742839"/>
              <a:gd name="connsiteX4" fmla="*/ 2853507 w 2853507"/>
              <a:gd name="connsiteY4" fmla="*/ 668555 h 742839"/>
              <a:gd name="connsiteX5" fmla="*/ 2779223 w 2853507"/>
              <a:gd name="connsiteY5" fmla="*/ 742839 h 742839"/>
              <a:gd name="connsiteX6" fmla="*/ 74284 w 2853507"/>
              <a:gd name="connsiteY6" fmla="*/ 742839 h 742839"/>
              <a:gd name="connsiteX7" fmla="*/ 0 w 2853507"/>
              <a:gd name="connsiteY7" fmla="*/ 668555 h 742839"/>
              <a:gd name="connsiteX8" fmla="*/ 0 w 2853507"/>
              <a:gd name="connsiteY8" fmla="*/ 74284 h 74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3507" h="742839">
                <a:moveTo>
                  <a:pt x="0" y="74284"/>
                </a:moveTo>
                <a:cubicBezTo>
                  <a:pt x="0" y="33258"/>
                  <a:pt x="33258" y="0"/>
                  <a:pt x="74284" y="0"/>
                </a:cubicBezTo>
                <a:lnTo>
                  <a:pt x="2779223" y="0"/>
                </a:lnTo>
                <a:cubicBezTo>
                  <a:pt x="2820249" y="0"/>
                  <a:pt x="2853507" y="33258"/>
                  <a:pt x="2853507" y="74284"/>
                </a:cubicBezTo>
                <a:lnTo>
                  <a:pt x="2853507" y="668555"/>
                </a:lnTo>
                <a:cubicBezTo>
                  <a:pt x="2853507" y="709581"/>
                  <a:pt x="2820249" y="742839"/>
                  <a:pt x="2779223" y="742839"/>
                </a:cubicBezTo>
                <a:lnTo>
                  <a:pt x="74284" y="742839"/>
                </a:lnTo>
                <a:cubicBezTo>
                  <a:pt x="33258" y="742839"/>
                  <a:pt x="0" y="709581"/>
                  <a:pt x="0" y="668555"/>
                </a:cubicBezTo>
                <a:lnTo>
                  <a:pt x="0" y="742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0"/>
              <a:satOff val="0"/>
              <a:lumOff val="35962"/>
              <a:alphaOff val="0"/>
            </a:schemeClr>
          </a:fillRef>
          <a:effectRef idx="3">
            <a:schemeClr val="accent3">
              <a:shade val="50000"/>
              <a:hueOff val="0"/>
              <a:satOff val="0"/>
              <a:lumOff val="3596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73" tIns="82673" rIns="82673" bIns="82673" numCol="1" spcCol="1270" anchor="ctr" anchorCtr="0">
            <a:noAutofit/>
          </a:bodyPr>
          <a:lstStyle/>
          <a:p>
            <a:pPr algn="ctr" defTabSz="710774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Custom Rodent </a:t>
            </a:r>
            <a:r>
              <a:rPr lang="en-US" sz="1798" b="1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mAb</a:t>
            </a: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, </a:t>
            </a:r>
          </a:p>
          <a:p>
            <a:pPr algn="ctr" defTabSz="710774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98" b="1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MonoRab</a:t>
            </a: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™ Rabbit </a:t>
            </a:r>
            <a:r>
              <a:rPr lang="en-US" sz="1798" b="1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mAb</a:t>
            </a:r>
            <a:endParaRPr lang="en-US" sz="1798" b="1" dirty="0">
              <a:solidFill>
                <a:schemeClr val="tx1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  <a:p>
            <a:pPr algn="ctr" defTabSz="710774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98" b="1" dirty="0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Single B Cell Sorting Rabbit </a:t>
            </a:r>
            <a:r>
              <a:rPr lang="en-US" sz="1798" b="1" dirty="0" err="1">
                <a:solidFill>
                  <a:schemeClr val="tx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mAb</a:t>
            </a:r>
            <a:endParaRPr lang="en-US" sz="1798" b="1" dirty="0">
              <a:solidFill>
                <a:schemeClr val="tx1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9C2A0-F538-4461-A265-50E983B53548}"/>
              </a:ext>
            </a:extLst>
          </p:cNvPr>
          <p:cNvSpPr txBox="1"/>
          <p:nvPr/>
        </p:nvSpPr>
        <p:spPr>
          <a:xfrm>
            <a:off x="2374807" y="1113592"/>
            <a:ext cx="7764311" cy="338466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38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ANTIBODY PROJECT COMPLEXITY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1B6958-A48B-4CC2-81B7-A5ECC45408F4}"/>
              </a:ext>
            </a:extLst>
          </p:cNvPr>
          <p:cNvSpPr txBox="1"/>
          <p:nvPr/>
        </p:nvSpPr>
        <p:spPr>
          <a:xfrm>
            <a:off x="2308030" y="5727511"/>
            <a:ext cx="7764312" cy="338466"/>
          </a:xfrm>
          <a:prstGeom prst="rect">
            <a:avLst/>
          </a:prstGeom>
          <a:noFill/>
          <a:ln w="38100">
            <a:solidFill>
              <a:schemeClr val="accent3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38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GENSCRIPT SERVICES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Flowchart: Sort 2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726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48C9-DF06-45A7-A6D9-5F4EEF790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05" y="0"/>
            <a:ext cx="10515600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Screening Platforms for Best Antibody Diversity and Epitope Coverage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C49F2-29FA-4AEC-AE64-743E5FB8D9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EF76939-2BDB-45EC-A269-2AD748A37A30}"/>
              </a:ext>
            </a:extLst>
          </p:cNvPr>
          <p:cNvSpPr txBox="1">
            <a:spLocks/>
          </p:cNvSpPr>
          <p:nvPr/>
        </p:nvSpPr>
        <p:spPr>
          <a:xfrm>
            <a:off x="9243911" y="5933409"/>
            <a:ext cx="2743200" cy="366172"/>
          </a:xfrm>
          <a:prstGeom prst="rect">
            <a:avLst/>
          </a:prstGeom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60972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21944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8291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4388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3048610" algn="l" defTabSz="121944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3658332" algn="l" defTabSz="121944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4268053" algn="l" defTabSz="121944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4877775" algn="l" defTabSz="121944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fld id="{E53E869E-2294-4A07-8404-93D6C535FD33}" type="slidenum">
              <a:rPr lang="zh-CN" altLang="en-US"/>
              <a:pPr/>
              <a:t>14</a:t>
            </a:fld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CE706-13C7-4EDB-A0B5-9E23F23682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519" y="1382834"/>
            <a:ext cx="9414164" cy="47098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80FEE7-CC0C-4C7D-89B5-C0E395BD07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4" t="14285" r="69167" b="71429"/>
          <a:stretch/>
        </p:blipFill>
        <p:spPr>
          <a:xfrm>
            <a:off x="708240" y="1808477"/>
            <a:ext cx="1216813" cy="442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48C13-5573-4517-BEA8-8AD1CC7BC4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" t="29762" r="75833" b="41667"/>
          <a:stretch/>
        </p:blipFill>
        <p:spPr>
          <a:xfrm>
            <a:off x="1829911" y="4953530"/>
            <a:ext cx="876407" cy="808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79115-798E-44CD-A36C-9AE5F98292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" t="29762" r="75833" b="41667"/>
          <a:stretch/>
        </p:blipFill>
        <p:spPr>
          <a:xfrm>
            <a:off x="1292235" y="3213482"/>
            <a:ext cx="876407" cy="8089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Flowchart: Sort 14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2978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A632-ECD3-4826-A171-6BF3A27A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50" y="0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Different Screening Platforms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2DC501-86C5-4202-A5AE-EF047AFCF9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D9DC19E9-BC14-4B17-BD37-A9843F67DCBF}"/>
              </a:ext>
            </a:extLst>
          </p:cNvPr>
          <p:cNvGraphicFramePr>
            <a:graphicFrameLocks noGrp="1"/>
          </p:cNvGraphicFramePr>
          <p:nvPr/>
        </p:nvGraphicFramePr>
        <p:xfrm>
          <a:off x="915750" y="1510541"/>
          <a:ext cx="10360500" cy="418991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590125">
                  <a:extLst>
                    <a:ext uri="{9D8B030D-6E8A-4147-A177-3AD203B41FA5}">
                      <a16:colId xmlns:a16="http://schemas.microsoft.com/office/drawing/2014/main" val="2327556069"/>
                    </a:ext>
                  </a:extLst>
                </a:gridCol>
                <a:gridCol w="2590125">
                  <a:extLst>
                    <a:ext uri="{9D8B030D-6E8A-4147-A177-3AD203B41FA5}">
                      <a16:colId xmlns:a16="http://schemas.microsoft.com/office/drawing/2014/main" val="1002530570"/>
                    </a:ext>
                  </a:extLst>
                </a:gridCol>
                <a:gridCol w="2590125">
                  <a:extLst>
                    <a:ext uri="{9D8B030D-6E8A-4147-A177-3AD203B41FA5}">
                      <a16:colId xmlns:a16="http://schemas.microsoft.com/office/drawing/2014/main" val="4144188547"/>
                    </a:ext>
                  </a:extLst>
                </a:gridCol>
                <a:gridCol w="2590125">
                  <a:extLst>
                    <a:ext uri="{9D8B030D-6E8A-4147-A177-3AD203B41FA5}">
                      <a16:colId xmlns:a16="http://schemas.microsoft.com/office/drawing/2014/main" val="4221962103"/>
                    </a:ext>
                  </a:extLst>
                </a:gridCol>
              </a:tblGrid>
              <a:tr h="6886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Features</a:t>
                      </a:r>
                    </a:p>
                  </a:txBody>
                  <a:tcPr marL="91413" marR="91413" marT="45707" marB="4570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Hybridoma</a:t>
                      </a:r>
                    </a:p>
                  </a:txBody>
                  <a:tcPr marL="91413" marR="91413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Cell Cloning</a:t>
                      </a:r>
                    </a:p>
                  </a:txBody>
                  <a:tcPr marL="91413" marR="91413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Beacon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(Single B Cell Sorting)</a:t>
                      </a:r>
                    </a:p>
                  </a:txBody>
                  <a:tcPr marL="91413" marR="91413" marT="45707" marB="45707" anchor="ctr"/>
                </a:tc>
                <a:extLst>
                  <a:ext uri="{0D108BD9-81ED-4DB2-BD59-A6C34878D82A}">
                    <a16:rowId xmlns:a16="http://schemas.microsoft.com/office/drawing/2014/main" val="2035554894"/>
                  </a:ext>
                </a:extLst>
              </a:tr>
              <a:tr h="3642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Antibody Source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Splenocytes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Cultured B cells</a:t>
                      </a:r>
                    </a:p>
                  </a:txBody>
                  <a:tcPr marL="91413" marR="91413" marT="45707" marB="457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Cultured B cells</a:t>
                      </a:r>
                    </a:p>
                  </a:txBody>
                  <a:tcPr marL="91413" marR="91413" marT="45707" marB="457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142257"/>
                  </a:ext>
                </a:extLst>
              </a:tr>
              <a:tr h="3642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Technology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Conventional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Newer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Latest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377253"/>
                  </a:ext>
                </a:extLst>
              </a:tr>
              <a:tr h="3642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Screening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months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months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day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636831"/>
                  </a:ext>
                </a:extLst>
              </a:tr>
              <a:tr h="3642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Naïve L/H pairing 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Y/N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18002"/>
                  </a:ext>
                </a:extLst>
              </a:tr>
              <a:tr h="3592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Affinity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8-9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10-11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lang="en-US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622612"/>
                  </a:ext>
                </a:extLst>
              </a:tr>
              <a:tr h="3592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Price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$$$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155170"/>
                  </a:ext>
                </a:extLst>
              </a:tr>
              <a:tr h="3592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Antibody Diversity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178555"/>
                  </a:ext>
                </a:extLst>
              </a:tr>
              <a:tr h="35929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Species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Rodent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Rabbit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Rabbit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803224"/>
                  </a:ext>
                </a:extLst>
              </a:tr>
              <a:tr h="60719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Supernatant delivery for in house testing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91413" marR="91413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6534957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Flowchart: Sort 9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1118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16F51A-AB5C-4BB0-975E-0602610D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609" y="742335"/>
            <a:ext cx="10515600" cy="2852655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 dirty="0">
                <a:solidFill>
                  <a:srgbClr val="00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Rodent Monoclonal Antibody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71BB4CB-0754-4C36-A2A8-D0BB21DD5F8F}"/>
              </a:ext>
            </a:extLst>
          </p:cNvPr>
          <p:cNvSpPr>
            <a:spLocks noChangeAspect="1"/>
          </p:cNvSpPr>
          <p:nvPr/>
        </p:nvSpPr>
        <p:spPr>
          <a:xfrm>
            <a:off x="1530330" y="3057180"/>
            <a:ext cx="284472" cy="365750"/>
          </a:xfrm>
          <a:custGeom>
            <a:avLst/>
            <a:gdLst/>
            <a:ahLst/>
            <a:cxnLst/>
            <a:rect l="l" t="t" r="r" b="b"/>
            <a:pathLst>
              <a:path w="760095" h="977265">
                <a:moveTo>
                  <a:pt x="759914" y="596827"/>
                </a:moveTo>
                <a:lnTo>
                  <a:pt x="756954" y="644487"/>
                </a:lnTo>
                <a:lnTo>
                  <a:pt x="748310" y="690379"/>
                </a:lnTo>
                <a:lnTo>
                  <a:pt x="734339" y="734150"/>
                </a:lnTo>
                <a:lnTo>
                  <a:pt x="715397" y="775441"/>
                </a:lnTo>
                <a:lnTo>
                  <a:pt x="691839" y="813898"/>
                </a:lnTo>
                <a:lnTo>
                  <a:pt x="664022" y="849165"/>
                </a:lnTo>
                <a:lnTo>
                  <a:pt x="632303" y="880884"/>
                </a:lnTo>
                <a:lnTo>
                  <a:pt x="597036" y="908700"/>
                </a:lnTo>
                <a:lnTo>
                  <a:pt x="558578" y="932257"/>
                </a:lnTo>
                <a:lnTo>
                  <a:pt x="517285" y="951200"/>
                </a:lnTo>
                <a:lnTo>
                  <a:pt x="473513" y="965171"/>
                </a:lnTo>
                <a:lnTo>
                  <a:pt x="427618" y="973814"/>
                </a:lnTo>
                <a:lnTo>
                  <a:pt x="379957" y="976775"/>
                </a:lnTo>
                <a:lnTo>
                  <a:pt x="332297" y="973814"/>
                </a:lnTo>
                <a:lnTo>
                  <a:pt x="286404" y="965171"/>
                </a:lnTo>
                <a:lnTo>
                  <a:pt x="242633" y="951200"/>
                </a:lnTo>
                <a:lnTo>
                  <a:pt x="201341" y="932257"/>
                </a:lnTo>
                <a:lnTo>
                  <a:pt x="162883" y="908700"/>
                </a:lnTo>
                <a:lnTo>
                  <a:pt x="127615" y="880884"/>
                </a:lnTo>
                <a:lnTo>
                  <a:pt x="95895" y="849165"/>
                </a:lnTo>
                <a:lnTo>
                  <a:pt x="68077" y="813898"/>
                </a:lnTo>
                <a:lnTo>
                  <a:pt x="44519" y="775441"/>
                </a:lnTo>
                <a:lnTo>
                  <a:pt x="25576" y="734150"/>
                </a:lnTo>
                <a:lnTo>
                  <a:pt x="11604" y="690379"/>
                </a:lnTo>
                <a:lnTo>
                  <a:pt x="2960" y="644487"/>
                </a:lnTo>
                <a:lnTo>
                  <a:pt x="0" y="596827"/>
                </a:lnTo>
                <a:lnTo>
                  <a:pt x="3453" y="559483"/>
                </a:lnTo>
                <a:lnTo>
                  <a:pt x="13277" y="518555"/>
                </a:lnTo>
                <a:lnTo>
                  <a:pt x="28666" y="474746"/>
                </a:lnTo>
                <a:lnTo>
                  <a:pt x="48815" y="428760"/>
                </a:lnTo>
                <a:lnTo>
                  <a:pt x="72918" y="381300"/>
                </a:lnTo>
                <a:lnTo>
                  <a:pt x="100172" y="333070"/>
                </a:lnTo>
                <a:lnTo>
                  <a:pt x="129771" y="284772"/>
                </a:lnTo>
                <a:lnTo>
                  <a:pt x="160908" y="237111"/>
                </a:lnTo>
                <a:lnTo>
                  <a:pt x="192781" y="190789"/>
                </a:lnTo>
                <a:lnTo>
                  <a:pt x="224583" y="146510"/>
                </a:lnTo>
                <a:lnTo>
                  <a:pt x="255508" y="104978"/>
                </a:lnTo>
                <a:lnTo>
                  <a:pt x="284753" y="66896"/>
                </a:lnTo>
                <a:lnTo>
                  <a:pt x="311513" y="32968"/>
                </a:lnTo>
                <a:lnTo>
                  <a:pt x="342775" y="8242"/>
                </a:lnTo>
                <a:lnTo>
                  <a:pt x="379961" y="0"/>
                </a:lnTo>
                <a:lnTo>
                  <a:pt x="417144" y="8242"/>
                </a:lnTo>
                <a:lnTo>
                  <a:pt x="448401" y="32968"/>
                </a:lnTo>
                <a:lnTo>
                  <a:pt x="475162" y="66896"/>
                </a:lnTo>
                <a:lnTo>
                  <a:pt x="504409" y="104978"/>
                </a:lnTo>
                <a:lnTo>
                  <a:pt x="535335" y="146510"/>
                </a:lnTo>
                <a:lnTo>
                  <a:pt x="567137" y="190789"/>
                </a:lnTo>
                <a:lnTo>
                  <a:pt x="599010" y="237111"/>
                </a:lnTo>
                <a:lnTo>
                  <a:pt x="630147" y="284772"/>
                </a:lnTo>
                <a:lnTo>
                  <a:pt x="659745" y="333070"/>
                </a:lnTo>
                <a:lnTo>
                  <a:pt x="686998" y="381300"/>
                </a:lnTo>
                <a:lnTo>
                  <a:pt x="711101" y="428760"/>
                </a:lnTo>
                <a:lnTo>
                  <a:pt x="731249" y="474746"/>
                </a:lnTo>
                <a:lnTo>
                  <a:pt x="746638" y="518555"/>
                </a:lnTo>
                <a:lnTo>
                  <a:pt x="756461" y="559483"/>
                </a:lnTo>
                <a:lnTo>
                  <a:pt x="759914" y="596827"/>
                </a:lnTo>
                <a:close/>
              </a:path>
            </a:pathLst>
          </a:custGeom>
          <a:solidFill>
            <a:srgbClr val="0C4B95"/>
          </a:solidFill>
          <a:ln w="10052">
            <a:noFill/>
          </a:ln>
          <a:effectLst/>
        </p:spPr>
        <p:txBody>
          <a:bodyPr wrap="square" lIns="0" tIns="0" rIns="0" bIns="0" rtlCol="0"/>
          <a:lstStyle/>
          <a:p>
            <a:endParaRPr sz="1799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owchart: Sort 1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9223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A0F76-FBBA-40D6-BCC4-8B3356208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540"/>
            <a:ext cx="10515600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Hybridoma Platform for Rodent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6B83D-559F-43A9-B029-1D545927A3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23AF5-6F65-4947-8806-AFBD102FB4A0}"/>
              </a:ext>
            </a:extLst>
          </p:cNvPr>
          <p:cNvSpPr txBox="1"/>
          <p:nvPr/>
        </p:nvSpPr>
        <p:spPr>
          <a:xfrm>
            <a:off x="1487101" y="4795270"/>
            <a:ext cx="9217800" cy="33846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Capitalizing on the animal’s natural immune system to generate high-quality antibody leads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D6B801E-6B2E-46D0-A1E8-A3849A187210}"/>
              </a:ext>
            </a:extLst>
          </p:cNvPr>
          <p:cNvGraphicFramePr/>
          <p:nvPr/>
        </p:nvGraphicFramePr>
        <p:xfrm>
          <a:off x="954602" y="2059342"/>
          <a:ext cx="10436682" cy="2279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owchart: Sort 1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6687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33C1-2701-48A0-8D44-9FCE2B5AC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08" y="10160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Guaranteed Mouse Monoclonal Antibody Packages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0394E-BD73-44E3-A404-242382E763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C4E568FA-AF72-4FB0-AB5D-6B4B5BA25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761464"/>
              </p:ext>
            </p:extLst>
          </p:nvPr>
        </p:nvGraphicFramePr>
        <p:xfrm>
          <a:off x="4421943" y="1207791"/>
          <a:ext cx="7163433" cy="300940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579291">
                  <a:extLst>
                    <a:ext uri="{9D8B030D-6E8A-4147-A177-3AD203B41FA5}">
                      <a16:colId xmlns:a16="http://schemas.microsoft.com/office/drawing/2014/main" val="2655182688"/>
                    </a:ext>
                  </a:extLst>
                </a:gridCol>
                <a:gridCol w="2735687">
                  <a:extLst>
                    <a:ext uri="{9D8B030D-6E8A-4147-A177-3AD203B41FA5}">
                      <a16:colId xmlns:a16="http://schemas.microsoft.com/office/drawing/2014/main" val="1908127824"/>
                    </a:ext>
                  </a:extLst>
                </a:gridCol>
                <a:gridCol w="116816">
                  <a:extLst>
                    <a:ext uri="{9D8B030D-6E8A-4147-A177-3AD203B41FA5}">
                      <a16:colId xmlns:a16="http://schemas.microsoft.com/office/drawing/2014/main" val="1044813176"/>
                    </a:ext>
                  </a:extLst>
                </a:gridCol>
                <a:gridCol w="2731639">
                  <a:extLst>
                    <a:ext uri="{9D8B030D-6E8A-4147-A177-3AD203B41FA5}">
                      <a16:colId xmlns:a16="http://schemas.microsoft.com/office/drawing/2014/main" val="1611020587"/>
                    </a:ext>
                  </a:extLst>
                </a:gridCol>
              </a:tblGrid>
              <a:tr h="5697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Accelerated By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MonoBoost</a:t>
                      </a:r>
                      <a:r>
                        <a:rPr lang="en-US" sz="1400" baseline="30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(SC2129)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 (SC2128)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608062"/>
                  </a:ext>
                </a:extLst>
              </a:tr>
              <a:tr h="293676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Starting Material 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Antigen generated by GenScript or customer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712470"/>
                  </a:ext>
                </a:extLst>
              </a:tr>
              <a:tr h="2936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Immunization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mice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mice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349382"/>
                  </a:ext>
                </a:extLst>
              </a:tr>
              <a:tr h="2936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Customer Screening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ELISA positive supernatants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ELISA positive supernatants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520318"/>
                  </a:ext>
                </a:extLst>
              </a:tr>
              <a:tr h="8810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Deliverables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WB positive clone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5 hybridoma cell lines (2 vials/clone)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mg purified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mAb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from 1 clone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mg purified antigen (if GenScript provides)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200</a:t>
                      </a:r>
                      <a:r>
                        <a:rPr lang="el-GR" sz="1200" kern="1200" dirty="0">
                          <a:solidFill>
                            <a:schemeClr val="tx1"/>
                          </a:solidFill>
                        </a:rPr>
                        <a:t> μ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</a:rPr>
                        <a:t>g protein antigen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066295"/>
                  </a:ext>
                </a:extLst>
              </a:tr>
              <a:tr h="3214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Timeline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wks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18wks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560889"/>
                  </a:ext>
                </a:extLst>
              </a:tr>
              <a:tr h="356098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Guarantee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 least 1 WB positive clone and ELISA ≥ 1:64,000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1.5-6mg / rabbit </a:t>
                      </a:r>
                      <a:r>
                        <a:rPr lang="en-US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(ELISA titer 1:256,000)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81141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04EDCE5-CE52-4D45-B118-F9A108397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3" t="14324" r="19922" b="25690"/>
          <a:stretch/>
        </p:blipFill>
        <p:spPr>
          <a:xfrm>
            <a:off x="380960" y="1600677"/>
            <a:ext cx="3505815" cy="3505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82B675-B4BB-429B-A085-B9EF36AD1F2E}"/>
              </a:ext>
            </a:extLst>
          </p:cNvPr>
          <p:cNvSpPr txBox="1"/>
          <p:nvPr/>
        </p:nvSpPr>
        <p:spPr>
          <a:xfrm>
            <a:off x="4267675" y="4218783"/>
            <a:ext cx="7471971" cy="1938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64" indent="-28566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Guaranteed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Delivered </a:t>
            </a:r>
            <a:r>
              <a:rPr lang="en-US" sz="16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clones are Western blot positive and possess an ELISA titer ≥ 1:64,000.</a:t>
            </a:r>
          </a:p>
          <a:p>
            <a:pPr marL="285664" indent="-28566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Worry-free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Our safety net policy means your </a:t>
            </a:r>
            <a:r>
              <a:rPr lang="en-US" sz="16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investment is protected.</a:t>
            </a:r>
          </a:p>
          <a:p>
            <a:pPr marL="285664" indent="-28566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facility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AAALAC International accreditation and OLAW certification demonstrate our commitment to responsible animal care and use.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Flowchart: Sort 12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2576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BFBF4-B480-48DE-9ED7-EEC153B2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88" y="0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Rodent Monoclonal Antibody Package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175EB4-C80A-45CB-B319-E2FD24AB81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A29FE46-E685-4B5F-9522-B3356DCB8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435529"/>
              </p:ext>
            </p:extLst>
          </p:nvPr>
        </p:nvGraphicFramePr>
        <p:xfrm>
          <a:off x="866300" y="1219776"/>
          <a:ext cx="10459401" cy="477709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50717">
                  <a:extLst>
                    <a:ext uri="{9D8B030D-6E8A-4147-A177-3AD203B41FA5}">
                      <a16:colId xmlns:a16="http://schemas.microsoft.com/office/drawing/2014/main" val="2035511590"/>
                    </a:ext>
                  </a:extLst>
                </a:gridCol>
                <a:gridCol w="3195085">
                  <a:extLst>
                    <a:ext uri="{9D8B030D-6E8A-4147-A177-3AD203B41FA5}">
                      <a16:colId xmlns:a16="http://schemas.microsoft.com/office/drawing/2014/main" val="2927688609"/>
                    </a:ext>
                  </a:extLst>
                </a:gridCol>
                <a:gridCol w="3198839">
                  <a:extLst>
                    <a:ext uri="{9D8B030D-6E8A-4147-A177-3AD203B41FA5}">
                      <a16:colId xmlns:a16="http://schemas.microsoft.com/office/drawing/2014/main" val="2978572192"/>
                    </a:ext>
                  </a:extLst>
                </a:gridCol>
                <a:gridCol w="1714760">
                  <a:extLst>
                    <a:ext uri="{9D8B030D-6E8A-4147-A177-3AD203B41FA5}">
                      <a16:colId xmlns:a16="http://schemas.microsoft.com/office/drawing/2014/main" val="3470097215"/>
                    </a:ext>
                  </a:extLst>
                </a:gridCol>
              </a:tblGrid>
              <a:tr h="5721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Details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Deliverables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Timeline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3758608373"/>
                  </a:ext>
                </a:extLst>
              </a:tr>
              <a:tr h="681879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 0</a:t>
                      </a:r>
                    </a:p>
                    <a:p>
                      <a:pPr algn="ctr"/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Antigen Preparation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Antigen provided by GenScript or customer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Remaining antigen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4-5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wks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344400"/>
                  </a:ext>
                </a:extLst>
              </a:tr>
              <a:tr h="1079643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I</a:t>
                      </a:r>
                    </a:p>
                    <a:p>
                      <a:pPr algn="ctr"/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Immunization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MonoBoost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™ protocol or conventional protocol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ImmunoPlus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Technology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Animals: BALB/c mice, C57BL6 mice, or rats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bleed report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(optional: total serum protein    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delivery)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4-10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wks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081682"/>
                  </a:ext>
                </a:extLst>
              </a:tr>
              <a:tr h="880762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II</a:t>
                      </a:r>
                    </a:p>
                    <a:p>
                      <a:pPr algn="ctr"/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Fusion and Screening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cell fusion with up to 15 plates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Indirect ELISA screening and WB validation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Counter screening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Supernatants from up to 10~20 parental clones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ml/clone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2-4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wks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314390"/>
                  </a:ext>
                </a:extLst>
              </a:tr>
              <a:tr h="880762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III</a:t>
                      </a:r>
                    </a:p>
                    <a:p>
                      <a:pPr algn="ctr"/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Subcloning, Screening, and Expansion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Subcloning for up to five clones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Cryopreservation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Cell banking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vials/clone, up to 5 positive primary cell lines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ml supernatant of each sub-clonal cell line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wks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692019"/>
                  </a:ext>
                </a:extLst>
              </a:tr>
              <a:tr h="681879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Optional </a:t>
                      </a:r>
                    </a:p>
                    <a:p>
                      <a:pPr algn="ctr"/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Antibody Production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Roller Bottle Production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Ascites Production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Recombinant Production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Request quantity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2-4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wks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80044747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Flowchart: Sort 9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5089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48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bout GenScript</a:t>
            </a:r>
            <a:endParaRPr lang="en-US" sz="4800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3048794" y="2895739"/>
            <a:ext cx="284472" cy="365750"/>
          </a:xfrm>
          <a:custGeom>
            <a:avLst/>
            <a:gdLst/>
            <a:ahLst/>
            <a:cxnLst/>
            <a:rect l="l" t="t" r="r" b="b"/>
            <a:pathLst>
              <a:path w="760095" h="977265">
                <a:moveTo>
                  <a:pt x="759914" y="596827"/>
                </a:moveTo>
                <a:lnTo>
                  <a:pt x="756954" y="644487"/>
                </a:lnTo>
                <a:lnTo>
                  <a:pt x="748310" y="690379"/>
                </a:lnTo>
                <a:lnTo>
                  <a:pt x="734339" y="734150"/>
                </a:lnTo>
                <a:lnTo>
                  <a:pt x="715397" y="775441"/>
                </a:lnTo>
                <a:lnTo>
                  <a:pt x="691839" y="813898"/>
                </a:lnTo>
                <a:lnTo>
                  <a:pt x="664022" y="849165"/>
                </a:lnTo>
                <a:lnTo>
                  <a:pt x="632303" y="880884"/>
                </a:lnTo>
                <a:lnTo>
                  <a:pt x="597036" y="908700"/>
                </a:lnTo>
                <a:lnTo>
                  <a:pt x="558578" y="932257"/>
                </a:lnTo>
                <a:lnTo>
                  <a:pt x="517285" y="951200"/>
                </a:lnTo>
                <a:lnTo>
                  <a:pt x="473513" y="965171"/>
                </a:lnTo>
                <a:lnTo>
                  <a:pt x="427618" y="973814"/>
                </a:lnTo>
                <a:lnTo>
                  <a:pt x="379957" y="976775"/>
                </a:lnTo>
                <a:lnTo>
                  <a:pt x="332297" y="973814"/>
                </a:lnTo>
                <a:lnTo>
                  <a:pt x="286404" y="965171"/>
                </a:lnTo>
                <a:lnTo>
                  <a:pt x="242633" y="951200"/>
                </a:lnTo>
                <a:lnTo>
                  <a:pt x="201341" y="932257"/>
                </a:lnTo>
                <a:lnTo>
                  <a:pt x="162883" y="908700"/>
                </a:lnTo>
                <a:lnTo>
                  <a:pt x="127615" y="880884"/>
                </a:lnTo>
                <a:lnTo>
                  <a:pt x="95895" y="849165"/>
                </a:lnTo>
                <a:lnTo>
                  <a:pt x="68077" y="813898"/>
                </a:lnTo>
                <a:lnTo>
                  <a:pt x="44519" y="775441"/>
                </a:lnTo>
                <a:lnTo>
                  <a:pt x="25576" y="734150"/>
                </a:lnTo>
                <a:lnTo>
                  <a:pt x="11604" y="690379"/>
                </a:lnTo>
                <a:lnTo>
                  <a:pt x="2960" y="644487"/>
                </a:lnTo>
                <a:lnTo>
                  <a:pt x="0" y="596827"/>
                </a:lnTo>
                <a:lnTo>
                  <a:pt x="3453" y="559483"/>
                </a:lnTo>
                <a:lnTo>
                  <a:pt x="13277" y="518555"/>
                </a:lnTo>
                <a:lnTo>
                  <a:pt x="28666" y="474746"/>
                </a:lnTo>
                <a:lnTo>
                  <a:pt x="48815" y="428760"/>
                </a:lnTo>
                <a:lnTo>
                  <a:pt x="72918" y="381300"/>
                </a:lnTo>
                <a:lnTo>
                  <a:pt x="100172" y="333070"/>
                </a:lnTo>
                <a:lnTo>
                  <a:pt x="129771" y="284772"/>
                </a:lnTo>
                <a:lnTo>
                  <a:pt x="160908" y="237111"/>
                </a:lnTo>
                <a:lnTo>
                  <a:pt x="192781" y="190789"/>
                </a:lnTo>
                <a:lnTo>
                  <a:pt x="224583" y="146510"/>
                </a:lnTo>
                <a:lnTo>
                  <a:pt x="255508" y="104978"/>
                </a:lnTo>
                <a:lnTo>
                  <a:pt x="284753" y="66896"/>
                </a:lnTo>
                <a:lnTo>
                  <a:pt x="311513" y="32968"/>
                </a:lnTo>
                <a:lnTo>
                  <a:pt x="342775" y="8242"/>
                </a:lnTo>
                <a:lnTo>
                  <a:pt x="379961" y="0"/>
                </a:lnTo>
                <a:lnTo>
                  <a:pt x="417144" y="8242"/>
                </a:lnTo>
                <a:lnTo>
                  <a:pt x="448401" y="32968"/>
                </a:lnTo>
                <a:lnTo>
                  <a:pt x="475162" y="66896"/>
                </a:lnTo>
                <a:lnTo>
                  <a:pt x="504409" y="104978"/>
                </a:lnTo>
                <a:lnTo>
                  <a:pt x="535335" y="146510"/>
                </a:lnTo>
                <a:lnTo>
                  <a:pt x="567137" y="190789"/>
                </a:lnTo>
                <a:lnTo>
                  <a:pt x="599010" y="237111"/>
                </a:lnTo>
                <a:lnTo>
                  <a:pt x="630147" y="284772"/>
                </a:lnTo>
                <a:lnTo>
                  <a:pt x="659745" y="333070"/>
                </a:lnTo>
                <a:lnTo>
                  <a:pt x="686998" y="381300"/>
                </a:lnTo>
                <a:lnTo>
                  <a:pt x="711101" y="428760"/>
                </a:lnTo>
                <a:lnTo>
                  <a:pt x="731249" y="474746"/>
                </a:lnTo>
                <a:lnTo>
                  <a:pt x="746638" y="518555"/>
                </a:lnTo>
                <a:lnTo>
                  <a:pt x="756461" y="559483"/>
                </a:lnTo>
                <a:lnTo>
                  <a:pt x="759914" y="596827"/>
                </a:lnTo>
                <a:close/>
              </a:path>
            </a:pathLst>
          </a:custGeom>
          <a:solidFill>
            <a:srgbClr val="0C4B95"/>
          </a:solidFill>
          <a:ln w="10052">
            <a:noFill/>
          </a:ln>
          <a:effectLst/>
        </p:spPr>
        <p:txBody>
          <a:bodyPr wrap="square" lIns="0" tIns="0" rIns="0" bIns="0" rtlCol="0"/>
          <a:lstStyle/>
          <a:p>
            <a:endParaRPr sz="1799">
              <a:cs typeface="+mn-ea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Flowchart: Sort 9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7033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485E3-507C-43BB-A8C7-806B4DEF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73" y="22674"/>
            <a:ext cx="11733113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1: Immunohistochemistry on Cancers &amp; Normal Tissues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FE3B7B-D608-41EB-94C7-58252D6863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752E1-81AB-4664-A3D3-ECA606D997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5763" y="1065424"/>
            <a:ext cx="11376237" cy="113000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Target: </a:t>
            </a:r>
            <a:r>
              <a:rPr lang="en-US" sz="16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Survivin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 </a:t>
            </a:r>
            <a:r>
              <a:rPr lang="en-US" sz="16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survivin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 expression in tumor cells to establish it as a potential therapeutic target.</a:t>
            </a:r>
            <a:endParaRPr lang="en-US" sz="1600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4B799-1375-4027-895E-4C676D2B23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074" y="2258501"/>
            <a:ext cx="10186575" cy="264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AAC1B-F13A-4864-B634-4DB7F50D3D77}"/>
              </a:ext>
            </a:extLst>
          </p:cNvPr>
          <p:cNvSpPr txBox="1"/>
          <p:nvPr/>
        </p:nvSpPr>
        <p:spPr>
          <a:xfrm>
            <a:off x="214824" y="4036150"/>
            <a:ext cx="1458209" cy="33846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Survivin</a:t>
            </a:r>
            <a:r>
              <a:rPr lang="en-US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IHC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D64AEF-C281-46FF-B582-850E5D3DC5DE}"/>
              </a:ext>
            </a:extLst>
          </p:cNvPr>
          <p:cNvGraphicFramePr>
            <a:graphicFrameLocks noGrp="1"/>
          </p:cNvGraphicFramePr>
          <p:nvPr/>
        </p:nvGraphicFramePr>
        <p:xfrm>
          <a:off x="843521" y="4975130"/>
          <a:ext cx="11024559" cy="97444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64013">
                  <a:extLst>
                    <a:ext uri="{9D8B030D-6E8A-4147-A177-3AD203B41FA5}">
                      <a16:colId xmlns:a16="http://schemas.microsoft.com/office/drawing/2014/main" val="2161481324"/>
                    </a:ext>
                  </a:extLst>
                </a:gridCol>
                <a:gridCol w="1476093">
                  <a:extLst>
                    <a:ext uri="{9D8B030D-6E8A-4147-A177-3AD203B41FA5}">
                      <a16:colId xmlns:a16="http://schemas.microsoft.com/office/drawing/2014/main" val="3750824214"/>
                    </a:ext>
                  </a:extLst>
                </a:gridCol>
                <a:gridCol w="1603174">
                  <a:extLst>
                    <a:ext uri="{9D8B030D-6E8A-4147-A177-3AD203B41FA5}">
                      <a16:colId xmlns:a16="http://schemas.microsoft.com/office/drawing/2014/main" val="3542829222"/>
                    </a:ext>
                  </a:extLst>
                </a:gridCol>
                <a:gridCol w="1564071">
                  <a:extLst>
                    <a:ext uri="{9D8B030D-6E8A-4147-A177-3AD203B41FA5}">
                      <a16:colId xmlns:a16="http://schemas.microsoft.com/office/drawing/2014/main" val="4102634497"/>
                    </a:ext>
                  </a:extLst>
                </a:gridCol>
                <a:gridCol w="1593397">
                  <a:extLst>
                    <a:ext uri="{9D8B030D-6E8A-4147-A177-3AD203B41FA5}">
                      <a16:colId xmlns:a16="http://schemas.microsoft.com/office/drawing/2014/main" val="2047067920"/>
                    </a:ext>
                  </a:extLst>
                </a:gridCol>
                <a:gridCol w="1583623">
                  <a:extLst>
                    <a:ext uri="{9D8B030D-6E8A-4147-A177-3AD203B41FA5}">
                      <a16:colId xmlns:a16="http://schemas.microsoft.com/office/drawing/2014/main" val="774720841"/>
                    </a:ext>
                  </a:extLst>
                </a:gridCol>
                <a:gridCol w="1540188">
                  <a:extLst>
                    <a:ext uri="{9D8B030D-6E8A-4147-A177-3AD203B41FA5}">
                      <a16:colId xmlns:a16="http://schemas.microsoft.com/office/drawing/2014/main" val="1348538032"/>
                    </a:ext>
                  </a:extLst>
                </a:gridCol>
              </a:tblGrid>
              <a:tr h="5679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Tissue type</a:t>
                      </a:r>
                      <a:endParaRPr lang="en-US" sz="140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Glioblastoma</a:t>
                      </a:r>
                      <a:endParaRPr lang="en-US" sz="1400" b="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brain</a:t>
                      </a:r>
                      <a:endParaRPr lang="en-US" sz="1400" b="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Invasive ductal carcinoma</a:t>
                      </a:r>
                      <a:endParaRPr lang="en-US" sz="1400" b="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Lobular breast carcinoma</a:t>
                      </a:r>
                      <a:endParaRPr lang="en-US" sz="1400" b="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breast</a:t>
                      </a:r>
                      <a:endParaRPr lang="en-US" sz="1400" b="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carcinoid tumor</a:t>
                      </a:r>
                      <a:endParaRPr lang="en-US" sz="1400" b="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853719394"/>
                  </a:ext>
                </a:extLst>
              </a:tr>
              <a:tr h="40648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Staining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pattern</a:t>
                      </a:r>
                      <a:endParaRPr lang="en-US" sz="1200" b="1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</a:t>
                      </a:r>
                      <a:endParaRPr lang="en-US" sz="120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Negative</a:t>
                      </a:r>
                      <a:endParaRPr lang="en-US" sz="120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</a:t>
                      </a:r>
                      <a:endParaRPr lang="en-US" sz="120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</a:t>
                      </a:r>
                      <a:endParaRPr lang="en-US" sz="120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Negative</a:t>
                      </a:r>
                      <a:endParaRPr lang="en-US" sz="120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Apical</a:t>
                      </a:r>
                      <a:endParaRPr lang="en-US" sz="1200" dirty="0">
                        <a:solidFill>
                          <a:srgbClr val="004B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5957119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AD07845-BCC5-45C9-A287-ECD86AAC3710}"/>
              </a:ext>
            </a:extLst>
          </p:cNvPr>
          <p:cNvSpPr/>
          <p:nvPr/>
        </p:nvSpPr>
        <p:spPr>
          <a:xfrm>
            <a:off x="7695783" y="6019126"/>
            <a:ext cx="4266089" cy="24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in </a:t>
            </a:r>
            <a:r>
              <a:rPr lang="en-US" sz="1000" i="1" dirty="0" err="1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Fenstermaker</a:t>
            </a:r>
            <a:r>
              <a:rPr lang="en-US" sz="1000" i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al.(2018) Clinical Cancer Research</a:t>
            </a:r>
            <a:endParaRPr lang="en-US" sz="10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Flowchart: Sort 12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826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18D2-9069-4F33-9A8F-C4378FD2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-9494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2: Vaccine Development Assays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67CFFA-93CC-4687-85D4-CDF8D1D436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F9AC3-4A49-4B12-8E13-65941D55A373}"/>
              </a:ext>
            </a:extLst>
          </p:cNvPr>
          <p:cNvSpPr txBox="1"/>
          <p:nvPr/>
        </p:nvSpPr>
        <p:spPr>
          <a:xfrm>
            <a:off x="555036" y="1090344"/>
            <a:ext cx="5185714" cy="193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vaccine that can neutralize diverse strains of HIV-1.</a:t>
            </a:r>
          </a:p>
          <a:p>
            <a:pPr marL="342797" indent="-34279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Result: 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vFP1.01-FP was one of &gt; 10 </a:t>
            </a:r>
            <a:r>
              <a:rPr lang="en-US" sz="16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mAbs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generated as part of this collaboration. </a:t>
            </a:r>
          </a:p>
          <a:p>
            <a:pPr marL="342797" indent="-342797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F099C-0F22-44F2-91EC-1070CE8611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359" y="3854187"/>
            <a:ext cx="5754719" cy="1491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990AB-E69F-454A-A32D-06E507EC84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920" y="1114029"/>
            <a:ext cx="3195609" cy="21843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E6C846-4331-48A1-B941-FF41A5C4EECD}"/>
              </a:ext>
            </a:extLst>
          </p:cNvPr>
          <p:cNvSpPr txBox="1"/>
          <p:nvPr/>
        </p:nvSpPr>
        <p:spPr>
          <a:xfrm>
            <a:off x="6113359" y="5658644"/>
            <a:ext cx="575472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Plasmon Resonance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BCB7C-9372-4CD7-AC80-31BE95E78F3E}"/>
              </a:ext>
            </a:extLst>
          </p:cNvPr>
          <p:cNvSpPr txBox="1"/>
          <p:nvPr/>
        </p:nvSpPr>
        <p:spPr>
          <a:xfrm>
            <a:off x="6113359" y="3276640"/>
            <a:ext cx="5754719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Alanine Scanning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3E023F-20BB-40CA-B564-5076250A3CF9}"/>
              </a:ext>
            </a:extLst>
          </p:cNvPr>
          <p:cNvSpPr/>
          <p:nvPr/>
        </p:nvSpPr>
        <p:spPr>
          <a:xfrm>
            <a:off x="2278805" y="6036578"/>
            <a:ext cx="9752648" cy="24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in </a:t>
            </a:r>
            <a:r>
              <a:rPr lang="en-US" sz="1000" i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 et al. (2018) </a:t>
            </a:r>
            <a:r>
              <a:rPr lang="en-US" sz="10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</a:t>
            </a:r>
            <a:r>
              <a:rPr lang="en-US" sz="1000" dirty="0" err="1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GenScript</a:t>
            </a:r>
            <a:r>
              <a:rPr lang="en-US" sz="10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 with Vaccine Research Center at the NIH)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1C45D1-E9F7-434F-9177-65740FFE8E49}"/>
              </a:ext>
            </a:extLst>
          </p:cNvPr>
          <p:cNvGrpSpPr/>
          <p:nvPr/>
        </p:nvGrpSpPr>
        <p:grpSpPr>
          <a:xfrm>
            <a:off x="1197973" y="2683754"/>
            <a:ext cx="3551064" cy="3327122"/>
            <a:chOff x="1417198" y="2370576"/>
            <a:chExt cx="3700462" cy="38561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660B1D-C1D4-49BE-8968-4A2FBC27E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3429" y="2385704"/>
              <a:ext cx="3048000" cy="33833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381373-F8C4-4CC1-BBE9-CFFE1125ABAC}"/>
                </a:ext>
              </a:extLst>
            </p:cNvPr>
            <p:cNvSpPr txBox="1"/>
            <p:nvPr/>
          </p:nvSpPr>
          <p:spPr>
            <a:xfrm>
              <a:off x="1417198" y="5834440"/>
              <a:ext cx="3700462" cy="392283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4B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Crystal Structure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4ADDFC-C709-43D6-86E8-4DAA9D377EF6}"/>
                </a:ext>
              </a:extLst>
            </p:cNvPr>
            <p:cNvSpPr/>
            <p:nvPr/>
          </p:nvSpPr>
          <p:spPr>
            <a:xfrm>
              <a:off x="1417198" y="2370576"/>
              <a:ext cx="3700462" cy="3850952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4D14A0E-E34B-4514-BFB9-6B1F2F84A6EC}"/>
              </a:ext>
            </a:extLst>
          </p:cNvPr>
          <p:cNvSpPr/>
          <p:nvPr/>
        </p:nvSpPr>
        <p:spPr>
          <a:xfrm>
            <a:off x="6113359" y="1005840"/>
            <a:ext cx="5764047" cy="4994295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grpSp>
        <p:nvGrpSpPr>
          <p:cNvPr id="17" name="Group 1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Flowchart: Sort 2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6933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8DF011-FF3F-4AD3-81F3-9C503264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190" y="732175"/>
            <a:ext cx="10515600" cy="2852655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 dirty="0">
                <a:solidFill>
                  <a:srgbClr val="004B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Rabbit Monoclonal Antibody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452C9-9EFE-43E7-955D-F46DFCDE1F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3D433821-2B7B-4E24-A921-A08828F3A522}"/>
              </a:ext>
            </a:extLst>
          </p:cNvPr>
          <p:cNvSpPr>
            <a:spLocks noChangeAspect="1"/>
          </p:cNvSpPr>
          <p:nvPr/>
        </p:nvSpPr>
        <p:spPr>
          <a:xfrm>
            <a:off x="1675058" y="3069874"/>
            <a:ext cx="284472" cy="365750"/>
          </a:xfrm>
          <a:custGeom>
            <a:avLst/>
            <a:gdLst/>
            <a:ahLst/>
            <a:cxnLst/>
            <a:rect l="l" t="t" r="r" b="b"/>
            <a:pathLst>
              <a:path w="760095" h="977265">
                <a:moveTo>
                  <a:pt x="759914" y="596827"/>
                </a:moveTo>
                <a:lnTo>
                  <a:pt x="756954" y="644487"/>
                </a:lnTo>
                <a:lnTo>
                  <a:pt x="748310" y="690379"/>
                </a:lnTo>
                <a:lnTo>
                  <a:pt x="734339" y="734150"/>
                </a:lnTo>
                <a:lnTo>
                  <a:pt x="715397" y="775441"/>
                </a:lnTo>
                <a:lnTo>
                  <a:pt x="691839" y="813898"/>
                </a:lnTo>
                <a:lnTo>
                  <a:pt x="664022" y="849165"/>
                </a:lnTo>
                <a:lnTo>
                  <a:pt x="632303" y="880884"/>
                </a:lnTo>
                <a:lnTo>
                  <a:pt x="597036" y="908700"/>
                </a:lnTo>
                <a:lnTo>
                  <a:pt x="558578" y="932257"/>
                </a:lnTo>
                <a:lnTo>
                  <a:pt x="517285" y="951200"/>
                </a:lnTo>
                <a:lnTo>
                  <a:pt x="473513" y="965171"/>
                </a:lnTo>
                <a:lnTo>
                  <a:pt x="427618" y="973814"/>
                </a:lnTo>
                <a:lnTo>
                  <a:pt x="379957" y="976775"/>
                </a:lnTo>
                <a:lnTo>
                  <a:pt x="332297" y="973814"/>
                </a:lnTo>
                <a:lnTo>
                  <a:pt x="286404" y="965171"/>
                </a:lnTo>
                <a:lnTo>
                  <a:pt x="242633" y="951200"/>
                </a:lnTo>
                <a:lnTo>
                  <a:pt x="201341" y="932257"/>
                </a:lnTo>
                <a:lnTo>
                  <a:pt x="162883" y="908700"/>
                </a:lnTo>
                <a:lnTo>
                  <a:pt x="127615" y="880884"/>
                </a:lnTo>
                <a:lnTo>
                  <a:pt x="95895" y="849165"/>
                </a:lnTo>
                <a:lnTo>
                  <a:pt x="68077" y="813898"/>
                </a:lnTo>
                <a:lnTo>
                  <a:pt x="44519" y="775441"/>
                </a:lnTo>
                <a:lnTo>
                  <a:pt x="25576" y="734150"/>
                </a:lnTo>
                <a:lnTo>
                  <a:pt x="11604" y="690379"/>
                </a:lnTo>
                <a:lnTo>
                  <a:pt x="2960" y="644487"/>
                </a:lnTo>
                <a:lnTo>
                  <a:pt x="0" y="596827"/>
                </a:lnTo>
                <a:lnTo>
                  <a:pt x="3453" y="559483"/>
                </a:lnTo>
                <a:lnTo>
                  <a:pt x="13277" y="518555"/>
                </a:lnTo>
                <a:lnTo>
                  <a:pt x="28666" y="474746"/>
                </a:lnTo>
                <a:lnTo>
                  <a:pt x="48815" y="428760"/>
                </a:lnTo>
                <a:lnTo>
                  <a:pt x="72918" y="381300"/>
                </a:lnTo>
                <a:lnTo>
                  <a:pt x="100172" y="333070"/>
                </a:lnTo>
                <a:lnTo>
                  <a:pt x="129771" y="284772"/>
                </a:lnTo>
                <a:lnTo>
                  <a:pt x="160908" y="237111"/>
                </a:lnTo>
                <a:lnTo>
                  <a:pt x="192781" y="190789"/>
                </a:lnTo>
                <a:lnTo>
                  <a:pt x="224583" y="146510"/>
                </a:lnTo>
                <a:lnTo>
                  <a:pt x="255508" y="104978"/>
                </a:lnTo>
                <a:lnTo>
                  <a:pt x="284753" y="66896"/>
                </a:lnTo>
                <a:lnTo>
                  <a:pt x="311513" y="32968"/>
                </a:lnTo>
                <a:lnTo>
                  <a:pt x="342775" y="8242"/>
                </a:lnTo>
                <a:lnTo>
                  <a:pt x="379961" y="0"/>
                </a:lnTo>
                <a:lnTo>
                  <a:pt x="417144" y="8242"/>
                </a:lnTo>
                <a:lnTo>
                  <a:pt x="448401" y="32968"/>
                </a:lnTo>
                <a:lnTo>
                  <a:pt x="475162" y="66896"/>
                </a:lnTo>
                <a:lnTo>
                  <a:pt x="504409" y="104978"/>
                </a:lnTo>
                <a:lnTo>
                  <a:pt x="535335" y="146510"/>
                </a:lnTo>
                <a:lnTo>
                  <a:pt x="567137" y="190789"/>
                </a:lnTo>
                <a:lnTo>
                  <a:pt x="599010" y="237111"/>
                </a:lnTo>
                <a:lnTo>
                  <a:pt x="630147" y="284772"/>
                </a:lnTo>
                <a:lnTo>
                  <a:pt x="659745" y="333070"/>
                </a:lnTo>
                <a:lnTo>
                  <a:pt x="686998" y="381300"/>
                </a:lnTo>
                <a:lnTo>
                  <a:pt x="711101" y="428760"/>
                </a:lnTo>
                <a:lnTo>
                  <a:pt x="731249" y="474746"/>
                </a:lnTo>
                <a:lnTo>
                  <a:pt x="746638" y="518555"/>
                </a:lnTo>
                <a:lnTo>
                  <a:pt x="756461" y="559483"/>
                </a:lnTo>
                <a:lnTo>
                  <a:pt x="759914" y="596827"/>
                </a:lnTo>
                <a:close/>
              </a:path>
            </a:pathLst>
          </a:custGeom>
          <a:solidFill>
            <a:srgbClr val="0C4B95"/>
          </a:solidFill>
          <a:ln w="10052">
            <a:noFill/>
          </a:ln>
          <a:effectLst/>
        </p:spPr>
        <p:txBody>
          <a:bodyPr wrap="square" lIns="0" tIns="0" rIns="0" bIns="0" rtlCol="0"/>
          <a:lstStyle/>
          <a:p>
            <a:endParaRPr sz="1799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owchart: Sort 1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1534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C37A87-FB0C-4220-8265-B02DA2C8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21" y="0"/>
            <a:ext cx="10515600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Rabbit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mAbs</a:t>
            </a:r>
            <a:endParaRPr lang="en-US" sz="2799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64697-21D0-4DA8-835D-03FC516DF8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9C330D-180F-452F-914B-F3E9083B10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899" y="2262767"/>
            <a:ext cx="9002506" cy="3906322"/>
          </a:xfrm>
          <a:prstGeom prst="rect">
            <a:avLst/>
          </a:prstGeom>
          <a:ln w="28575">
            <a:noFill/>
            <a:prstDash val="dash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DD12238-DEBA-41D9-ACCF-9F35F7BD28F9}"/>
              </a:ext>
            </a:extLst>
          </p:cNvPr>
          <p:cNvSpPr/>
          <p:nvPr/>
        </p:nvSpPr>
        <p:spPr>
          <a:xfrm>
            <a:off x="3353514" y="2376883"/>
            <a:ext cx="8151277" cy="3682270"/>
          </a:xfrm>
          <a:prstGeom prst="rect">
            <a:avLst/>
          </a:prstGeom>
          <a:noFill/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2" name="Rectangle 1"/>
          <p:cNvSpPr/>
          <p:nvPr/>
        </p:nvSpPr>
        <p:spPr>
          <a:xfrm>
            <a:off x="755178" y="1119437"/>
            <a:ext cx="8836898" cy="1938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 have a robust and unique immune system that enables to genera</a:t>
            </a:r>
            <a:r>
              <a:rPr lang="en-US" altLang="zh-CN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antibodies compared to rodents (up to 10 – 100x higher affinity) with </a:t>
            </a:r>
          </a:p>
          <a:p>
            <a:pPr marL="285664" indent="-28566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specificity,</a:t>
            </a:r>
          </a:p>
          <a:p>
            <a:pPr marL="285664" indent="-28566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affinity,</a:t>
            </a:r>
            <a:endParaRPr lang="en-US" sz="1600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64" indent="-28566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diversity.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Flowchart: Sort 12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BFCFDB-3E8A-4796-B26D-31B4CCEA6858}"/>
              </a:ext>
            </a:extLst>
          </p:cNvPr>
          <p:cNvGrpSpPr/>
          <p:nvPr/>
        </p:nvGrpSpPr>
        <p:grpSpPr>
          <a:xfrm>
            <a:off x="471036" y="3084852"/>
            <a:ext cx="2965464" cy="2824336"/>
            <a:chOff x="917165" y="3007252"/>
            <a:chExt cx="2965464" cy="2824336"/>
          </a:xfrm>
        </p:grpSpPr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4F10C3F2-A4B1-418C-9925-C1455C55AA64}"/>
                </a:ext>
              </a:extLst>
            </p:cNvPr>
            <p:cNvGrpSpPr/>
            <p:nvPr/>
          </p:nvGrpSpPr>
          <p:grpSpPr>
            <a:xfrm>
              <a:off x="917165" y="3205044"/>
              <a:ext cx="2456863" cy="2625968"/>
              <a:chOff x="6202922" y="1717811"/>
              <a:chExt cx="3568419" cy="3706436"/>
            </a:xfrm>
          </p:grpSpPr>
          <p:pic>
            <p:nvPicPr>
              <p:cNvPr id="20" name="图片 4">
                <a:extLst>
                  <a:ext uri="{FF2B5EF4-FFF2-40B4-BE49-F238E27FC236}">
                    <a16:creationId xmlns:a16="http://schemas.microsoft.com/office/drawing/2014/main" id="{519EE88D-7B8C-4B2D-8D75-1437E16E97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1522" t="24774" r="18478" b="18770"/>
              <a:stretch/>
            </p:blipFill>
            <p:spPr>
              <a:xfrm>
                <a:off x="6751489" y="1717811"/>
                <a:ext cx="3019852" cy="3085500"/>
              </a:xfrm>
              <a:prstGeom prst="rect">
                <a:avLst/>
              </a:prstGeom>
            </p:spPr>
          </p:pic>
          <p:sp>
            <p:nvSpPr>
              <p:cNvPr id="21" name="矩形 5">
                <a:extLst>
                  <a:ext uri="{FF2B5EF4-FFF2-40B4-BE49-F238E27FC236}">
                    <a16:creationId xmlns:a16="http://schemas.microsoft.com/office/drawing/2014/main" id="{3BE0E815-3739-478D-B1D0-428BDB56C3A9}"/>
                  </a:ext>
                </a:extLst>
              </p:cNvPr>
              <p:cNvSpPr/>
              <p:nvPr/>
            </p:nvSpPr>
            <p:spPr>
              <a:xfrm rot="18703201">
                <a:off x="6202922" y="4281248"/>
                <a:ext cx="1142999" cy="1143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矩形 6">
              <a:extLst>
                <a:ext uri="{FF2B5EF4-FFF2-40B4-BE49-F238E27FC236}">
                  <a16:creationId xmlns:a16="http://schemas.microsoft.com/office/drawing/2014/main" id="{36D93200-C85F-445A-9FEB-292C0E14EE79}"/>
                </a:ext>
              </a:extLst>
            </p:cNvPr>
            <p:cNvSpPr/>
            <p:nvPr/>
          </p:nvSpPr>
          <p:spPr>
            <a:xfrm>
              <a:off x="917778" y="5443046"/>
              <a:ext cx="29648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J. P. Landry </a:t>
              </a:r>
              <a:r>
                <a:rPr lang="en-US" altLang="zh-CN" sz="1200" dirty="0"/>
                <a:t>et al. </a:t>
              </a:r>
              <a:r>
                <a:rPr lang="en-US" sz="1200" dirty="0"/>
                <a:t>J </a:t>
              </a:r>
              <a:r>
                <a:rPr lang="en-US" sz="1200" dirty="0" err="1"/>
                <a:t>Immunol</a:t>
              </a:r>
              <a:r>
                <a:rPr lang="en-US" sz="1200" dirty="0"/>
                <a:t> Methods (2015)</a:t>
              </a:r>
              <a:r>
                <a:rPr lang="en-US" altLang="zh-CN" sz="1200" dirty="0"/>
                <a:t> </a:t>
              </a:r>
              <a:endParaRPr lang="en-US" sz="12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C2A88F-77AD-4222-B05A-D9DACD72B120}"/>
                </a:ext>
              </a:extLst>
            </p:cNvPr>
            <p:cNvSpPr/>
            <p:nvPr/>
          </p:nvSpPr>
          <p:spPr>
            <a:xfrm>
              <a:off x="917778" y="3007252"/>
              <a:ext cx="2881865" cy="282433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lgDashDot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3608200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C37A87-FB0C-4220-8265-B02DA2C8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1" y="0"/>
            <a:ext cx="11353799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Cell Cloning Platform for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MonoRab</a:t>
            </a:r>
            <a:r>
              <a:rPr lang="en-US" sz="2799" b="1" baseline="300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Rabbit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64697-21D0-4DA8-835D-03FC516DF8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7D53077B-1910-40FB-B081-CE8C2B1832D5}"/>
              </a:ext>
            </a:extLst>
          </p:cNvPr>
          <p:cNvSpPr txBox="1"/>
          <p:nvPr/>
        </p:nvSpPr>
        <p:spPr>
          <a:xfrm>
            <a:off x="1596334" y="4535078"/>
            <a:ext cx="9293980" cy="8307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 rabbit </a:t>
            </a:r>
            <a:r>
              <a:rPr lang="en-US" altLang="zh-CN" sz="1600" dirty="0" err="1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mAbs</a:t>
            </a: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ideal</a:t>
            </a:r>
            <a:r>
              <a:rPr lang="zh-CN" alt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your research applications in as fast as </a:t>
            </a:r>
            <a:r>
              <a:rPr lang="en-US" altLang="zh-CN" sz="1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11weeks</a:t>
            </a: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6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Phoenix MonoRab</a:t>
            </a:r>
            <a:r>
              <a:rPr lang="en-US" sz="1600" b="1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immunization method!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4209" y="1161556"/>
            <a:ext cx="9979600" cy="1195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</a:t>
            </a:r>
            <a:r>
              <a:rPr lang="en-US" sz="1600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MonoRab</a:t>
            </a: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B Cell Cloning: 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isolation, enrichment, and culturing of antigen-positive B cells from rabbit peripheral blood mononuclear cells (PBMCs) for screening and selection. Desired </a:t>
            </a:r>
            <a:r>
              <a:rPr lang="en-US" sz="16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clones are sequenced and </a:t>
            </a:r>
            <a:r>
              <a:rPr lang="en-US" sz="16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recombinantly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expressed.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Flowchart: Sort 12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19AA63E-1A2E-4042-A0EC-D91D12DB5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13" y="2841251"/>
            <a:ext cx="11682863" cy="1470402"/>
          </a:xfrm>
          <a:prstGeom prst="rect">
            <a:avLst/>
          </a:prstGeom>
        </p:spPr>
      </p:pic>
      <p:sp>
        <p:nvSpPr>
          <p:cNvPr id="17" name="Right Bracket 16">
            <a:extLst>
              <a:ext uri="{FF2B5EF4-FFF2-40B4-BE49-F238E27FC236}">
                <a16:creationId xmlns:a16="http://schemas.microsoft.com/office/drawing/2014/main" id="{218F9153-9DC2-4FB6-93D7-7628A2E8A06F}"/>
              </a:ext>
            </a:extLst>
          </p:cNvPr>
          <p:cNvSpPr/>
          <p:nvPr/>
        </p:nvSpPr>
        <p:spPr>
          <a:xfrm rot="5400000">
            <a:off x="5903263" y="-1031091"/>
            <a:ext cx="314692" cy="10789409"/>
          </a:xfrm>
          <a:prstGeom prst="rightBracke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28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4258C20-1781-46F2-979E-5B9822FB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821" y="23742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MonoRab</a:t>
            </a:r>
            <a:r>
              <a:rPr lang="en-US" sz="2799" b="1" baseline="300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Cell Cloning Package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642A8-4CF7-42B3-9E58-F2F3931DD6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C402B160-C207-4F76-B833-38B7BC1E4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024836"/>
              </p:ext>
            </p:extLst>
          </p:nvPr>
        </p:nvGraphicFramePr>
        <p:xfrm>
          <a:off x="426700" y="1301164"/>
          <a:ext cx="8107649" cy="491406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06354">
                  <a:extLst>
                    <a:ext uri="{9D8B030D-6E8A-4147-A177-3AD203B41FA5}">
                      <a16:colId xmlns:a16="http://schemas.microsoft.com/office/drawing/2014/main" val="341381265"/>
                    </a:ext>
                  </a:extLst>
                </a:gridCol>
                <a:gridCol w="1903907">
                  <a:extLst>
                    <a:ext uri="{9D8B030D-6E8A-4147-A177-3AD203B41FA5}">
                      <a16:colId xmlns:a16="http://schemas.microsoft.com/office/drawing/2014/main" val="3542701527"/>
                    </a:ext>
                  </a:extLst>
                </a:gridCol>
                <a:gridCol w="1468727">
                  <a:extLst>
                    <a:ext uri="{9D8B030D-6E8A-4147-A177-3AD203B41FA5}">
                      <a16:colId xmlns:a16="http://schemas.microsoft.com/office/drawing/2014/main" val="452292125"/>
                    </a:ext>
                  </a:extLst>
                </a:gridCol>
                <a:gridCol w="2828661">
                  <a:extLst>
                    <a:ext uri="{9D8B030D-6E8A-4147-A177-3AD203B41FA5}">
                      <a16:colId xmlns:a16="http://schemas.microsoft.com/office/drawing/2014/main" val="2608316825"/>
                    </a:ext>
                  </a:extLst>
                </a:gridCol>
              </a:tblGrid>
              <a:tr h="403755"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Phase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Description</a:t>
                      </a:r>
                      <a:endParaRPr lang="en-US" sz="14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13" marR="47613" marT="95225" marB="952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Timeline</a:t>
                      </a:r>
                      <a:endParaRPr lang="en-US" sz="14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Deliverables</a:t>
                      </a:r>
                      <a:endParaRPr lang="en-US" sz="14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13" marR="47613" marT="95225" marB="952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259832"/>
                  </a:ext>
                </a:extLst>
              </a:tr>
              <a:tr h="906544"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I) Animal Immunization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rabbits (express or conventional immunization)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Express: 5 - 6 weeks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Conventional: 8 - 10 weeks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• Antiserum report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</a:rPr>
                        <a:t>Small scale </a:t>
                      </a:r>
                      <a:r>
                        <a:rPr lang="en-US" sz="1100" b="1" kern="1200" dirty="0" err="1">
                          <a:solidFill>
                            <a:schemeClr val="tx1"/>
                          </a:solidFill>
                          <a:effectLst/>
                        </a:rPr>
                        <a:t>pAb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</a:rPr>
                        <a:t> purification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 (optional)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433264"/>
                  </a:ext>
                </a:extLst>
              </a:tr>
              <a:tr h="1348389"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II) B Cell Cloning and Screening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1 round of B cell cloning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 weeks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• Positive clones report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</a:rPr>
                        <a:t>1 ml B cell supernatant delivery, up to 50 clones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 (optional)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Additional screening and increased clone number delivery options 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</a:rPr>
                        <a:t>are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available</a:t>
                      </a:r>
                      <a:endParaRPr lang="en-US" sz="11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726573"/>
                  </a:ext>
                </a:extLst>
              </a:tr>
              <a:tr h="1348389"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III) Antibody Sequencing &amp; Small Scale Transfection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Sequencing of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customer-selected clones, followed by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small scale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rAb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expression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 weeks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• Sequence reports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</a:rPr>
                        <a:t>Up to 5 </a:t>
                      </a:r>
                      <a:r>
                        <a:rPr lang="en-US" sz="1100" b="1" kern="1200" dirty="0" err="1">
                          <a:solidFill>
                            <a:schemeClr val="tx1"/>
                          </a:solidFill>
                          <a:effectLst/>
                        </a:rPr>
                        <a:t>rAb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</a:rPr>
                        <a:t> supernatants (2 ml), or purified </a:t>
                      </a:r>
                      <a:r>
                        <a:rPr lang="en-US" sz="1100" b="1" kern="1200" dirty="0" err="1">
                          <a:solidFill>
                            <a:schemeClr val="tx1"/>
                          </a:solidFill>
                          <a:effectLst/>
                        </a:rPr>
                        <a:t>rAb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</a:rPr>
                        <a:t> (0.1 mg)</a:t>
                      </a:r>
                      <a:br>
                        <a:rPr lang="en-US" sz="11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Additional sequencing and supernatant delivery options are available</a:t>
                      </a:r>
                      <a:endParaRPr lang="en-US" sz="11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373005"/>
                  </a:ext>
                </a:extLst>
              </a:tr>
              <a:tr h="906544"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IV) Recombinant Antibody Production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Scalable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expression of selected recombinant rabbit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mAbs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 weeks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• Sequencing report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• Purified antibody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63251341"/>
                  </a:ext>
                </a:extLst>
              </a:tr>
            </a:tbl>
          </a:graphicData>
        </a:graphic>
      </p:graphicFrame>
      <p:grpSp>
        <p:nvGrpSpPr>
          <p:cNvPr id="7" name="组合 5">
            <a:extLst>
              <a:ext uri="{FF2B5EF4-FFF2-40B4-BE49-F238E27FC236}">
                <a16:creationId xmlns:a16="http://schemas.microsoft.com/office/drawing/2014/main" id="{08BF9580-467F-462A-83E0-63319DB620FF}"/>
              </a:ext>
            </a:extLst>
          </p:cNvPr>
          <p:cNvGrpSpPr/>
          <p:nvPr/>
        </p:nvGrpSpPr>
        <p:grpSpPr>
          <a:xfrm>
            <a:off x="8569637" y="1617986"/>
            <a:ext cx="3298441" cy="3505135"/>
            <a:chOff x="5017816" y="1067592"/>
            <a:chExt cx="4902282" cy="5235296"/>
          </a:xfrm>
        </p:grpSpPr>
        <p:grpSp>
          <p:nvGrpSpPr>
            <p:cNvPr id="9" name="îsľiḋê">
              <a:extLst>
                <a:ext uri="{FF2B5EF4-FFF2-40B4-BE49-F238E27FC236}">
                  <a16:creationId xmlns:a16="http://schemas.microsoft.com/office/drawing/2014/main" id="{4CFA34D0-F196-41F5-8758-F14DCD75CAD9}"/>
                </a:ext>
              </a:extLst>
            </p:cNvPr>
            <p:cNvGrpSpPr/>
            <p:nvPr/>
          </p:nvGrpSpPr>
          <p:grpSpPr>
            <a:xfrm>
              <a:off x="5052615" y="3975463"/>
              <a:ext cx="2327425" cy="2327425"/>
              <a:chOff x="4544614" y="4001485"/>
              <a:chExt cx="2327425" cy="2327425"/>
            </a:xfrm>
          </p:grpSpPr>
          <p:sp>
            <p:nvSpPr>
              <p:cNvPr id="25" name="îSḻiḋê">
                <a:extLst>
                  <a:ext uri="{FF2B5EF4-FFF2-40B4-BE49-F238E27FC236}">
                    <a16:creationId xmlns:a16="http://schemas.microsoft.com/office/drawing/2014/main" id="{FCB04C4D-5C51-4F13-9FF6-12E710EAF172}"/>
                  </a:ext>
                </a:extLst>
              </p:cNvPr>
              <p:cNvSpPr/>
              <p:nvPr/>
            </p:nvSpPr>
            <p:spPr>
              <a:xfrm>
                <a:off x="4544614" y="4001485"/>
                <a:ext cx="2327425" cy="23274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080"/>
                <a:endParaRPr lang="zh-CN" altLang="en-US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íŝḻïḓé">
                <a:extLst>
                  <a:ext uri="{FF2B5EF4-FFF2-40B4-BE49-F238E27FC236}">
                    <a16:creationId xmlns:a16="http://schemas.microsoft.com/office/drawing/2014/main" id="{F6F0793B-CE47-4C1F-B1B5-8BB743AD92FC}"/>
                  </a:ext>
                </a:extLst>
              </p:cNvPr>
              <p:cNvSpPr txBox="1"/>
              <p:nvPr/>
            </p:nvSpPr>
            <p:spPr>
              <a:xfrm>
                <a:off x="4957913" y="4375430"/>
                <a:ext cx="1500825" cy="50553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400" b="1">
                    <a:solidFill>
                      <a:schemeClr val="accent1"/>
                    </a:solidFill>
                    <a:effectLst>
                      <a:outerShdw blurRad="254000" dist="127000" algn="ctr" rotWithShape="0">
                        <a:schemeClr val="accent1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altLang="zh-CN" sz="1600" dirty="0">
                    <a:solidFill>
                      <a:srgbClr val="FFFFFF"/>
                    </a:solidFill>
                    <a:effectLst/>
                    <a:cs typeface="Arial" panose="020B0604020202020204" pitchFamily="34" charset="0"/>
                  </a:rPr>
                  <a:t>11 Weeks</a:t>
                </a:r>
                <a:endParaRPr lang="zh-CN" altLang="en-US" sz="1600" dirty="0">
                  <a:solidFill>
                    <a:srgbClr val="FFFFFF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8" name="ïSliḑé">
                <a:extLst>
                  <a:ext uri="{FF2B5EF4-FFF2-40B4-BE49-F238E27FC236}">
                    <a16:creationId xmlns:a16="http://schemas.microsoft.com/office/drawing/2014/main" id="{24EBF53F-E474-4334-9887-3E3440F4F530}"/>
                  </a:ext>
                </a:extLst>
              </p:cNvPr>
              <p:cNvSpPr txBox="1"/>
              <p:nvPr/>
            </p:nvSpPr>
            <p:spPr>
              <a:xfrm>
                <a:off x="4804560" y="5293537"/>
                <a:ext cx="1780678" cy="41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r">
                  <a:defRPr sz="2000" b="1">
                    <a:solidFill>
                      <a:schemeClr val="accent5"/>
                    </a:solidFill>
                    <a:effectLst>
                      <a:outerShdw blurRad="254000" dist="127000" algn="ctr" rotWithShape="0">
                        <a:schemeClr val="accent5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altLang="zh-CN" sz="1200" dirty="0">
                    <a:solidFill>
                      <a:srgbClr val="FFFFFF"/>
                    </a:solidFill>
                    <a:effectLst/>
                    <a:cs typeface="Arial" panose="020B0604020202020204" pitchFamily="34" charset="0"/>
                  </a:rPr>
                  <a:t>Faster Timeline</a:t>
                </a:r>
              </a:p>
            </p:txBody>
          </p:sp>
        </p:grpSp>
        <p:grpSp>
          <p:nvGrpSpPr>
            <p:cNvPr id="10" name="iṧlïḑè">
              <a:extLst>
                <a:ext uri="{FF2B5EF4-FFF2-40B4-BE49-F238E27FC236}">
                  <a16:creationId xmlns:a16="http://schemas.microsoft.com/office/drawing/2014/main" id="{9A9B1457-5655-4940-B18C-D2404C5EA63F}"/>
                </a:ext>
              </a:extLst>
            </p:cNvPr>
            <p:cNvGrpSpPr/>
            <p:nvPr/>
          </p:nvGrpSpPr>
          <p:grpSpPr>
            <a:xfrm>
              <a:off x="7569300" y="3975463"/>
              <a:ext cx="2327425" cy="2327425"/>
              <a:chOff x="7337071" y="4001485"/>
              <a:chExt cx="2327425" cy="2327425"/>
            </a:xfrm>
          </p:grpSpPr>
          <p:sp>
            <p:nvSpPr>
              <p:cNvPr id="21" name="iśļîdê">
                <a:extLst>
                  <a:ext uri="{FF2B5EF4-FFF2-40B4-BE49-F238E27FC236}">
                    <a16:creationId xmlns:a16="http://schemas.microsoft.com/office/drawing/2014/main" id="{029F5A73-67B6-48E8-9CF8-E621D8CC9036}"/>
                  </a:ext>
                </a:extLst>
              </p:cNvPr>
              <p:cNvSpPr/>
              <p:nvPr/>
            </p:nvSpPr>
            <p:spPr>
              <a:xfrm>
                <a:off x="7337071" y="4001485"/>
                <a:ext cx="2327425" cy="23274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080"/>
                <a:endParaRPr lang="zh-CN" altLang="en-US" sz="1999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íṡļïďe">
                <a:extLst>
                  <a:ext uri="{FF2B5EF4-FFF2-40B4-BE49-F238E27FC236}">
                    <a16:creationId xmlns:a16="http://schemas.microsoft.com/office/drawing/2014/main" id="{1DB8FA16-EE9C-4FB2-801D-0E9E4B753BCF}"/>
                  </a:ext>
                </a:extLst>
              </p:cNvPr>
              <p:cNvSpPr txBox="1"/>
              <p:nvPr/>
            </p:nvSpPr>
            <p:spPr>
              <a:xfrm>
                <a:off x="7576482" y="4444674"/>
                <a:ext cx="1874051" cy="75064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400" b="1">
                    <a:solidFill>
                      <a:schemeClr val="accent1"/>
                    </a:solidFill>
                    <a:effectLst>
                      <a:outerShdw blurRad="254000" dist="127000" algn="ctr" rotWithShape="0">
                        <a:schemeClr val="accent1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altLang="zh-CN" sz="1600" dirty="0" err="1">
                    <a:solidFill>
                      <a:srgbClr val="FFFFFF"/>
                    </a:solidFill>
                    <a:cs typeface="Arial" panose="020B0604020202020204" pitchFamily="34" charset="0"/>
                  </a:rPr>
                  <a:t>K</a:t>
                </a:r>
                <a:r>
                  <a:rPr lang="en-US" altLang="zh-CN" sz="1600" baseline="-25000" dirty="0" err="1">
                    <a:solidFill>
                      <a:srgbClr val="FFFFFF"/>
                    </a:solidFill>
                    <a:cs typeface="Arial" panose="020B0604020202020204" pitchFamily="34" charset="0"/>
                  </a:rPr>
                  <a:t>d</a:t>
                </a:r>
                <a:r>
                  <a:rPr lang="en-US" altLang="zh-CN" sz="1600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: 10</a:t>
                </a:r>
                <a:r>
                  <a:rPr lang="en-US" altLang="zh-CN" sz="1600" baseline="30000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-10</a:t>
                </a:r>
                <a:r>
                  <a:rPr lang="en-US" altLang="zh-CN" sz="1600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~10</a:t>
                </a:r>
                <a:r>
                  <a:rPr lang="en-US" altLang="zh-CN" sz="1600" baseline="30000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-12</a:t>
                </a:r>
                <a:endParaRPr lang="zh-CN" altLang="en-US" sz="1600" baseline="30000" dirty="0">
                  <a:solidFill>
                    <a:srgbClr val="FFFFFF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4" name="is1iḍe">
                <a:extLst>
                  <a:ext uri="{FF2B5EF4-FFF2-40B4-BE49-F238E27FC236}">
                    <a16:creationId xmlns:a16="http://schemas.microsoft.com/office/drawing/2014/main" id="{DFB54569-976B-4595-8BE7-FF9E89D24212}"/>
                  </a:ext>
                </a:extLst>
              </p:cNvPr>
              <p:cNvSpPr txBox="1"/>
              <p:nvPr/>
            </p:nvSpPr>
            <p:spPr>
              <a:xfrm>
                <a:off x="7763094" y="5293537"/>
                <a:ext cx="1500825" cy="41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r">
                  <a:defRPr sz="2000" b="1">
                    <a:solidFill>
                      <a:schemeClr val="accent5"/>
                    </a:solidFill>
                    <a:effectLst>
                      <a:outerShdw blurRad="254000" dist="127000" algn="ctr" rotWithShape="0">
                        <a:schemeClr val="accent5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altLang="zh-CN" sz="1200" dirty="0">
                    <a:solidFill>
                      <a:srgbClr val="FFFFFF"/>
                    </a:solidFill>
                    <a:effectLst/>
                    <a:cs typeface="Arial" panose="020B0604020202020204" pitchFamily="34" charset="0"/>
                  </a:rPr>
                  <a:t>High Affinity</a:t>
                </a:r>
              </a:p>
            </p:txBody>
          </p:sp>
        </p:grpSp>
        <p:grpSp>
          <p:nvGrpSpPr>
            <p:cNvPr id="11" name="îṡľídè">
              <a:extLst>
                <a:ext uri="{FF2B5EF4-FFF2-40B4-BE49-F238E27FC236}">
                  <a16:creationId xmlns:a16="http://schemas.microsoft.com/office/drawing/2014/main" id="{DDBAE89D-1CC1-4DB9-A9EB-ECA1D1715F46}"/>
                </a:ext>
              </a:extLst>
            </p:cNvPr>
            <p:cNvGrpSpPr/>
            <p:nvPr/>
          </p:nvGrpSpPr>
          <p:grpSpPr>
            <a:xfrm>
              <a:off x="5017816" y="1067592"/>
              <a:ext cx="2370169" cy="2327425"/>
              <a:chOff x="4509815" y="1253272"/>
              <a:chExt cx="2370169" cy="2327425"/>
            </a:xfrm>
          </p:grpSpPr>
          <p:sp>
            <p:nvSpPr>
              <p:cNvPr id="17" name="îṣlîďè">
                <a:extLst>
                  <a:ext uri="{FF2B5EF4-FFF2-40B4-BE49-F238E27FC236}">
                    <a16:creationId xmlns:a16="http://schemas.microsoft.com/office/drawing/2014/main" id="{51034D70-F2F0-494B-A29F-BF746B50F081}"/>
                  </a:ext>
                </a:extLst>
              </p:cNvPr>
              <p:cNvSpPr/>
              <p:nvPr/>
            </p:nvSpPr>
            <p:spPr>
              <a:xfrm>
                <a:off x="4509815" y="1253272"/>
                <a:ext cx="2327425" cy="23274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80"/>
                <a:endPara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iṡ1idé">
                <a:extLst>
                  <a:ext uri="{FF2B5EF4-FFF2-40B4-BE49-F238E27FC236}">
                    <a16:creationId xmlns:a16="http://schemas.microsoft.com/office/drawing/2014/main" id="{A04A76CE-6F18-4277-A429-122006CC2104}"/>
                  </a:ext>
                </a:extLst>
              </p:cNvPr>
              <p:cNvSpPr txBox="1"/>
              <p:nvPr/>
            </p:nvSpPr>
            <p:spPr>
              <a:xfrm>
                <a:off x="4509815" y="1684073"/>
                <a:ext cx="2370169" cy="50553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400" b="1">
                    <a:solidFill>
                      <a:schemeClr val="accent1"/>
                    </a:solidFill>
                    <a:effectLst>
                      <a:outerShdw blurRad="254000" dist="127000" algn="ctr" rotWithShape="0">
                        <a:schemeClr val="accent1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50–100</a:t>
                </a:r>
                <a:endParaRPr lang="zh-CN" altLang="en-US" sz="1600" dirty="0">
                  <a:solidFill>
                    <a:schemeClr val="bg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19" name="îş1ïḍê">
                <a:extLst>
                  <a:ext uri="{FF2B5EF4-FFF2-40B4-BE49-F238E27FC236}">
                    <a16:creationId xmlns:a16="http://schemas.microsoft.com/office/drawing/2014/main" id="{11112AF3-EE84-4B5F-A52F-8D246F1BD763}"/>
                  </a:ext>
                </a:extLst>
              </p:cNvPr>
              <p:cNvSpPr/>
              <p:nvPr/>
            </p:nvSpPr>
            <p:spPr>
              <a:xfrm flipH="1">
                <a:off x="4957915" y="2673834"/>
                <a:ext cx="1500825" cy="41362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91416" tIns="45708" rIns="91416" bIns="45708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altLang="zh-CN" sz="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iśliḓè">
                <a:extLst>
                  <a:ext uri="{FF2B5EF4-FFF2-40B4-BE49-F238E27FC236}">
                    <a16:creationId xmlns:a16="http://schemas.microsoft.com/office/drawing/2014/main" id="{CC85E6F8-9876-4BCF-A484-A05C72D69A6D}"/>
                  </a:ext>
                </a:extLst>
              </p:cNvPr>
              <p:cNvSpPr txBox="1"/>
              <p:nvPr/>
            </p:nvSpPr>
            <p:spPr>
              <a:xfrm>
                <a:off x="4721854" y="2186211"/>
                <a:ext cx="1981939" cy="689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r">
                  <a:defRPr sz="2000" b="1">
                    <a:solidFill>
                      <a:schemeClr val="accent5"/>
                    </a:solidFill>
                    <a:effectLst>
                      <a:outerShdw blurRad="254000" dist="127000" algn="ctr" rotWithShape="0">
                        <a:schemeClr val="accent5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sz="1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Higher Clone Numbers</a:t>
                </a:r>
                <a:endParaRPr lang="en-US" altLang="zh-CN" sz="1200" dirty="0">
                  <a:solidFill>
                    <a:schemeClr val="bg1"/>
                  </a:solidFill>
                  <a:effectLst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íšḷíḓê">
              <a:extLst>
                <a:ext uri="{FF2B5EF4-FFF2-40B4-BE49-F238E27FC236}">
                  <a16:creationId xmlns:a16="http://schemas.microsoft.com/office/drawing/2014/main" id="{876333A2-2D0E-472B-8CB0-B69608A5EC8E}"/>
                </a:ext>
              </a:extLst>
            </p:cNvPr>
            <p:cNvGrpSpPr/>
            <p:nvPr/>
          </p:nvGrpSpPr>
          <p:grpSpPr>
            <a:xfrm>
              <a:off x="7537925" y="1088392"/>
              <a:ext cx="2382173" cy="2327425"/>
              <a:chOff x="7305696" y="1274072"/>
              <a:chExt cx="2382173" cy="2327425"/>
            </a:xfrm>
          </p:grpSpPr>
          <p:sp>
            <p:nvSpPr>
              <p:cNvPr id="13" name="íşlidè">
                <a:extLst>
                  <a:ext uri="{FF2B5EF4-FFF2-40B4-BE49-F238E27FC236}">
                    <a16:creationId xmlns:a16="http://schemas.microsoft.com/office/drawing/2014/main" id="{0898B53A-F7DD-4B61-BC07-90E8C7875F6B}"/>
                  </a:ext>
                </a:extLst>
              </p:cNvPr>
              <p:cNvSpPr/>
              <p:nvPr/>
            </p:nvSpPr>
            <p:spPr>
              <a:xfrm>
                <a:off x="7307997" y="1274072"/>
                <a:ext cx="2327425" cy="23274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080"/>
                <a:endParaRPr lang="zh-CN" altLang="en-US" sz="1999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isḻiḑe">
                <a:extLst>
                  <a:ext uri="{FF2B5EF4-FFF2-40B4-BE49-F238E27FC236}">
                    <a16:creationId xmlns:a16="http://schemas.microsoft.com/office/drawing/2014/main" id="{254B372B-A679-4D98-AB08-0D7F8C46FB05}"/>
                  </a:ext>
                </a:extLst>
              </p:cNvPr>
              <p:cNvSpPr txBox="1"/>
              <p:nvPr/>
            </p:nvSpPr>
            <p:spPr>
              <a:xfrm>
                <a:off x="7436164" y="1705974"/>
                <a:ext cx="2121236" cy="50553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400" b="1">
                    <a:solidFill>
                      <a:schemeClr val="accent1"/>
                    </a:solidFill>
                    <a:effectLst>
                      <a:outerShdw blurRad="254000" dist="127000" algn="ctr" rotWithShape="0">
                        <a:schemeClr val="accent1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altLang="zh-CN" sz="1600" dirty="0">
                    <a:solidFill>
                      <a:srgbClr val="FFFFFF"/>
                    </a:solidFill>
                    <a:effectLst/>
                    <a:cs typeface="Arial" panose="020B0604020202020204" pitchFamily="34" charset="0"/>
                  </a:rPr>
                  <a:t>No cell Fusion</a:t>
                </a:r>
                <a:endParaRPr lang="zh-CN" altLang="en-US" sz="1600" dirty="0">
                  <a:solidFill>
                    <a:srgbClr val="FFFFFF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16" name="iṧḻîḋé">
                <a:extLst>
                  <a:ext uri="{FF2B5EF4-FFF2-40B4-BE49-F238E27FC236}">
                    <a16:creationId xmlns:a16="http://schemas.microsoft.com/office/drawing/2014/main" id="{7AC76F34-11BD-414D-B417-0EEF161EF5D6}"/>
                  </a:ext>
                </a:extLst>
              </p:cNvPr>
              <p:cNvSpPr txBox="1"/>
              <p:nvPr/>
            </p:nvSpPr>
            <p:spPr>
              <a:xfrm>
                <a:off x="7305696" y="2461315"/>
                <a:ext cx="2382173" cy="689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r">
                  <a:defRPr sz="2000" b="1">
                    <a:solidFill>
                      <a:schemeClr val="accent5"/>
                    </a:solidFill>
                    <a:effectLst>
                      <a:outerShdw blurRad="254000" dist="127000" algn="ctr" rotWithShape="0">
                        <a:schemeClr val="accent5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altLang="zh-CN" sz="1200" dirty="0">
                    <a:solidFill>
                      <a:srgbClr val="FFFFFF"/>
                    </a:solidFill>
                    <a:effectLst/>
                    <a:cs typeface="Arial" panose="020B0604020202020204" pitchFamily="34" charset="0"/>
                  </a:rPr>
                  <a:t>Increased Antibody Diversity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Flowchart: Sort 3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0937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CBFCAA-370E-42BE-9FE1-A7EF4F83C6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55DAA-A3C3-4522-A075-E09ACD52C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35"/>
          <a:stretch/>
        </p:blipFill>
        <p:spPr>
          <a:xfrm>
            <a:off x="5638920" y="1543083"/>
            <a:ext cx="6027265" cy="2948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FC2C7F-2C63-400A-97CE-057FCCE79F76}"/>
              </a:ext>
            </a:extLst>
          </p:cNvPr>
          <p:cNvSpPr/>
          <p:nvPr/>
        </p:nvSpPr>
        <p:spPr>
          <a:xfrm>
            <a:off x="490525" y="1977043"/>
            <a:ext cx="4951710" cy="25545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85731"/>
            <a:r>
              <a:rPr lang="en-US" sz="1600" b="1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rabbit and mouse anti-beta actin in monkey lung tissue. </a:t>
            </a:r>
          </a:p>
          <a:p>
            <a:pPr algn="ctr" defTabSz="685731"/>
            <a:endParaRPr lang="en-US" sz="1600" b="1" i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31"/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GenScript-generated mouse anti-beta actin </a:t>
            </a:r>
            <a:r>
              <a:rPr lang="en-US" sz="14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visualized via anti-mouse 568 (A) and directly compared with GenScript generated rabbit anti-β actin visualized with anti-rabbit FITC (B). The resulting co-localization image (C) revealed significantly more binding of rabbit anti-beta actin than mouse, as highlighted by the white arrows, indicating that the rabbit anti-β actin </a:t>
            </a:r>
            <a:r>
              <a:rPr lang="en-US" sz="14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a much higher affinity than its mouse generated counterpart.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0693F-5E01-4481-A308-45066D12E25A}"/>
              </a:ext>
            </a:extLst>
          </p:cNvPr>
          <p:cNvSpPr txBox="1"/>
          <p:nvPr/>
        </p:nvSpPr>
        <p:spPr>
          <a:xfrm>
            <a:off x="5410379" y="1338390"/>
            <a:ext cx="2361585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anti-b actin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5DA92-CEEA-40C5-A373-6EA6C954D3AD}"/>
              </a:ext>
            </a:extLst>
          </p:cNvPr>
          <p:cNvSpPr txBox="1"/>
          <p:nvPr/>
        </p:nvSpPr>
        <p:spPr>
          <a:xfrm>
            <a:off x="7440742" y="1338390"/>
            <a:ext cx="2361585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 anti-b actin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620C5-700F-4D9C-840F-DB360D7917CA}"/>
              </a:ext>
            </a:extLst>
          </p:cNvPr>
          <p:cNvSpPr txBox="1"/>
          <p:nvPr/>
        </p:nvSpPr>
        <p:spPr>
          <a:xfrm>
            <a:off x="9471105" y="1338390"/>
            <a:ext cx="2361585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</a:p>
        </p:txBody>
      </p:sp>
      <p:sp>
        <p:nvSpPr>
          <p:cNvPr id="2" name="Rectangle 1"/>
          <p:cNvSpPr/>
          <p:nvPr/>
        </p:nvSpPr>
        <p:spPr>
          <a:xfrm>
            <a:off x="876865" y="451418"/>
            <a:ext cx="11428612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</a:t>
            </a:r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Generating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mAbs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suited for </a:t>
            </a:r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(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IHC)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Flowchart: Sort 14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762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E3C09-75CC-46A5-ABEB-C0D6A01818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873606" y="405037"/>
            <a:ext cx="11034940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</a:t>
            </a:r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Generating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mAbs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suited for therapeutics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Flowchart: Sort 16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6A7B122-8A9A-42B1-B5F3-92AFC6A0DBDE}"/>
              </a:ext>
            </a:extLst>
          </p:cNvPr>
          <p:cNvSpPr txBox="1"/>
          <p:nvPr/>
        </p:nvSpPr>
        <p:spPr>
          <a:xfrm>
            <a:off x="1167315" y="1118454"/>
            <a:ext cx="6117195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 monoclonal Abs generation for 4-1BB project</a:t>
            </a:r>
            <a:endParaRPr lang="en-US" sz="1600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15">
            <a:extLst>
              <a:ext uri="{FF2B5EF4-FFF2-40B4-BE49-F238E27FC236}">
                <a16:creationId xmlns:a16="http://schemas.microsoft.com/office/drawing/2014/main" id="{B2FEF880-441A-4845-AD52-40DD16B95C8A}"/>
              </a:ext>
            </a:extLst>
          </p:cNvPr>
          <p:cNvSpPr txBox="1"/>
          <p:nvPr/>
        </p:nvSpPr>
        <p:spPr>
          <a:xfrm>
            <a:off x="1187312" y="1448317"/>
            <a:ext cx="7846557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Immunogen:</a:t>
            </a:r>
            <a:r>
              <a:rPr lang="zh-CN" alt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ECD of human 4-1BB 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Screening:</a:t>
            </a:r>
            <a:r>
              <a:rPr lang="zh-CN" alt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ELISA with protein and overexpressed cell line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Validation: FACS</a:t>
            </a:r>
          </a:p>
        </p:txBody>
      </p:sp>
      <p:grpSp>
        <p:nvGrpSpPr>
          <p:cNvPr id="22" name="组合 17">
            <a:extLst>
              <a:ext uri="{FF2B5EF4-FFF2-40B4-BE49-F238E27FC236}">
                <a16:creationId xmlns:a16="http://schemas.microsoft.com/office/drawing/2014/main" id="{EE074F17-1FC6-4889-ABD6-1A3C1B93CC16}"/>
              </a:ext>
            </a:extLst>
          </p:cNvPr>
          <p:cNvGrpSpPr/>
          <p:nvPr/>
        </p:nvGrpSpPr>
        <p:grpSpPr>
          <a:xfrm>
            <a:off x="1203383" y="3126865"/>
            <a:ext cx="9598700" cy="1994109"/>
            <a:chOff x="702958" y="2302394"/>
            <a:chExt cx="10961397" cy="2409889"/>
          </a:xfrm>
        </p:grpSpPr>
        <p:sp>
          <p:nvSpPr>
            <p:cNvPr id="23" name="圆角矩形 18">
              <a:extLst>
                <a:ext uri="{FF2B5EF4-FFF2-40B4-BE49-F238E27FC236}">
                  <a16:creationId xmlns:a16="http://schemas.microsoft.com/office/drawing/2014/main" id="{1BBDA5CF-0097-48B6-82D9-E615723A51F6}"/>
                </a:ext>
              </a:extLst>
            </p:cNvPr>
            <p:cNvSpPr/>
            <p:nvPr/>
          </p:nvSpPr>
          <p:spPr>
            <a:xfrm>
              <a:off x="702958" y="2302394"/>
              <a:ext cx="2530617" cy="1800000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任意多边形 19">
              <a:extLst>
                <a:ext uri="{FF2B5EF4-FFF2-40B4-BE49-F238E27FC236}">
                  <a16:creationId xmlns:a16="http://schemas.microsoft.com/office/drawing/2014/main" id="{3D051693-645E-460F-A867-84BE867F2A3B}"/>
                </a:ext>
              </a:extLst>
            </p:cNvPr>
            <p:cNvSpPr/>
            <p:nvPr/>
          </p:nvSpPr>
          <p:spPr>
            <a:xfrm>
              <a:off x="985019" y="3382392"/>
              <a:ext cx="2714429" cy="1329889"/>
            </a:xfrm>
            <a:custGeom>
              <a:avLst/>
              <a:gdLst>
                <a:gd name="connsiteX0" fmla="*/ 0 w 2530617"/>
                <a:gd name="connsiteY0" fmla="*/ 180000 h 1800000"/>
                <a:gd name="connsiteX1" fmla="*/ 180000 w 2530617"/>
                <a:gd name="connsiteY1" fmla="*/ 0 h 1800000"/>
                <a:gd name="connsiteX2" fmla="*/ 2350617 w 2530617"/>
                <a:gd name="connsiteY2" fmla="*/ 0 h 1800000"/>
                <a:gd name="connsiteX3" fmla="*/ 2530617 w 2530617"/>
                <a:gd name="connsiteY3" fmla="*/ 180000 h 1800000"/>
                <a:gd name="connsiteX4" fmla="*/ 2530617 w 2530617"/>
                <a:gd name="connsiteY4" fmla="*/ 1620000 h 1800000"/>
                <a:gd name="connsiteX5" fmla="*/ 2350617 w 2530617"/>
                <a:gd name="connsiteY5" fmla="*/ 1800000 h 1800000"/>
                <a:gd name="connsiteX6" fmla="*/ 180000 w 2530617"/>
                <a:gd name="connsiteY6" fmla="*/ 1800000 h 1800000"/>
                <a:gd name="connsiteX7" fmla="*/ 0 w 2530617"/>
                <a:gd name="connsiteY7" fmla="*/ 1620000 h 1800000"/>
                <a:gd name="connsiteX8" fmla="*/ 0 w 2530617"/>
                <a:gd name="connsiteY8" fmla="*/ 18000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0617" h="1800000">
                  <a:moveTo>
                    <a:pt x="0" y="180000"/>
                  </a:moveTo>
                  <a:cubicBezTo>
                    <a:pt x="0" y="80589"/>
                    <a:pt x="80589" y="0"/>
                    <a:pt x="180000" y="0"/>
                  </a:cubicBezTo>
                  <a:lnTo>
                    <a:pt x="2350617" y="0"/>
                  </a:lnTo>
                  <a:cubicBezTo>
                    <a:pt x="2450028" y="0"/>
                    <a:pt x="2530617" y="80589"/>
                    <a:pt x="2530617" y="180000"/>
                  </a:cubicBezTo>
                  <a:lnTo>
                    <a:pt x="2530617" y="1620000"/>
                  </a:lnTo>
                  <a:cubicBezTo>
                    <a:pt x="2530617" y="1719411"/>
                    <a:pt x="2450028" y="1800000"/>
                    <a:pt x="2350617" y="1800000"/>
                  </a:cubicBezTo>
                  <a:lnTo>
                    <a:pt x="180000" y="1800000"/>
                  </a:lnTo>
                  <a:cubicBezTo>
                    <a:pt x="80589" y="1800000"/>
                    <a:pt x="0" y="1719411"/>
                    <a:pt x="0" y="1620000"/>
                  </a:cubicBezTo>
                  <a:lnTo>
                    <a:pt x="0" y="18000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36504" tIns="136504" rIns="136504" bIns="136504" numCol="1" spcCol="1270" anchor="t" anchorCtr="0">
              <a:noAutofit/>
            </a:bodyPr>
            <a:lstStyle/>
            <a:p>
              <a:pPr defTabSz="977607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Protein Screening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531" lvl="1" indent="-228531" defTabSz="88873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107</a:t>
              </a: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ELISA positive clones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任意多边形 28">
              <a:extLst>
                <a:ext uri="{FF2B5EF4-FFF2-40B4-BE49-F238E27FC236}">
                  <a16:creationId xmlns:a16="http://schemas.microsoft.com/office/drawing/2014/main" id="{B19A6D3B-6F96-4ED1-876C-C9A192A560DF}"/>
                </a:ext>
              </a:extLst>
            </p:cNvPr>
            <p:cNvSpPr/>
            <p:nvPr/>
          </p:nvSpPr>
          <p:spPr>
            <a:xfrm>
              <a:off x="3721028" y="2898358"/>
              <a:ext cx="487452" cy="608071"/>
            </a:xfrm>
            <a:custGeom>
              <a:avLst/>
              <a:gdLst>
                <a:gd name="connsiteX0" fmla="*/ 0 w 487452"/>
                <a:gd name="connsiteY0" fmla="*/ 121614 h 608071"/>
                <a:gd name="connsiteX1" fmla="*/ 243726 w 487452"/>
                <a:gd name="connsiteY1" fmla="*/ 121614 h 608071"/>
                <a:gd name="connsiteX2" fmla="*/ 243726 w 487452"/>
                <a:gd name="connsiteY2" fmla="*/ 0 h 608071"/>
                <a:gd name="connsiteX3" fmla="*/ 487452 w 487452"/>
                <a:gd name="connsiteY3" fmla="*/ 304036 h 608071"/>
                <a:gd name="connsiteX4" fmla="*/ 243726 w 487452"/>
                <a:gd name="connsiteY4" fmla="*/ 608071 h 608071"/>
                <a:gd name="connsiteX5" fmla="*/ 243726 w 487452"/>
                <a:gd name="connsiteY5" fmla="*/ 486457 h 608071"/>
                <a:gd name="connsiteX6" fmla="*/ 0 w 487452"/>
                <a:gd name="connsiteY6" fmla="*/ 486457 h 608071"/>
                <a:gd name="connsiteX7" fmla="*/ 0 w 487452"/>
                <a:gd name="connsiteY7" fmla="*/ 121614 h 60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452" h="608071">
                  <a:moveTo>
                    <a:pt x="0" y="121614"/>
                  </a:moveTo>
                  <a:lnTo>
                    <a:pt x="243726" y="121614"/>
                  </a:lnTo>
                  <a:lnTo>
                    <a:pt x="243726" y="0"/>
                  </a:lnTo>
                  <a:lnTo>
                    <a:pt x="487452" y="304036"/>
                  </a:lnTo>
                  <a:lnTo>
                    <a:pt x="243726" y="608071"/>
                  </a:lnTo>
                  <a:lnTo>
                    <a:pt x="243726" y="486457"/>
                  </a:lnTo>
                  <a:lnTo>
                    <a:pt x="0" y="486457"/>
                  </a:lnTo>
                  <a:lnTo>
                    <a:pt x="0" y="121614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1582" rIns="146198" bIns="121582" numCol="1" spcCol="1270" anchor="ctr" anchorCtr="0">
              <a:noAutofit/>
            </a:bodyPr>
            <a:lstStyle/>
            <a:p>
              <a:pPr algn="ctr" defTabSz="11997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/>
            </a:p>
          </p:txBody>
        </p:sp>
        <p:sp>
          <p:nvSpPr>
            <p:cNvPr id="26" name="圆角矩形 29">
              <a:extLst>
                <a:ext uri="{FF2B5EF4-FFF2-40B4-BE49-F238E27FC236}">
                  <a16:creationId xmlns:a16="http://schemas.microsoft.com/office/drawing/2014/main" id="{27DBE09A-902E-4F2F-9E7F-137D18A72AB8}"/>
                </a:ext>
              </a:extLst>
            </p:cNvPr>
            <p:cNvSpPr/>
            <p:nvPr/>
          </p:nvSpPr>
          <p:spPr>
            <a:xfrm>
              <a:off x="4626297" y="2302394"/>
              <a:ext cx="2530617" cy="1800000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任意多边形 30">
              <a:extLst>
                <a:ext uri="{FF2B5EF4-FFF2-40B4-BE49-F238E27FC236}">
                  <a16:creationId xmlns:a16="http://schemas.microsoft.com/office/drawing/2014/main" id="{96D082F8-534A-4A18-9733-43F87EFA37C3}"/>
                </a:ext>
              </a:extLst>
            </p:cNvPr>
            <p:cNvSpPr/>
            <p:nvPr/>
          </p:nvSpPr>
          <p:spPr>
            <a:xfrm>
              <a:off x="5030787" y="3382393"/>
              <a:ext cx="2613579" cy="1329890"/>
            </a:xfrm>
            <a:custGeom>
              <a:avLst/>
              <a:gdLst>
                <a:gd name="connsiteX0" fmla="*/ 0 w 2530617"/>
                <a:gd name="connsiteY0" fmla="*/ 180000 h 1800000"/>
                <a:gd name="connsiteX1" fmla="*/ 180000 w 2530617"/>
                <a:gd name="connsiteY1" fmla="*/ 0 h 1800000"/>
                <a:gd name="connsiteX2" fmla="*/ 2350617 w 2530617"/>
                <a:gd name="connsiteY2" fmla="*/ 0 h 1800000"/>
                <a:gd name="connsiteX3" fmla="*/ 2530617 w 2530617"/>
                <a:gd name="connsiteY3" fmla="*/ 180000 h 1800000"/>
                <a:gd name="connsiteX4" fmla="*/ 2530617 w 2530617"/>
                <a:gd name="connsiteY4" fmla="*/ 1620000 h 1800000"/>
                <a:gd name="connsiteX5" fmla="*/ 2350617 w 2530617"/>
                <a:gd name="connsiteY5" fmla="*/ 1800000 h 1800000"/>
                <a:gd name="connsiteX6" fmla="*/ 180000 w 2530617"/>
                <a:gd name="connsiteY6" fmla="*/ 1800000 h 1800000"/>
                <a:gd name="connsiteX7" fmla="*/ 0 w 2530617"/>
                <a:gd name="connsiteY7" fmla="*/ 1620000 h 1800000"/>
                <a:gd name="connsiteX8" fmla="*/ 0 w 2530617"/>
                <a:gd name="connsiteY8" fmla="*/ 18000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0617" h="1800000">
                  <a:moveTo>
                    <a:pt x="0" y="180000"/>
                  </a:moveTo>
                  <a:cubicBezTo>
                    <a:pt x="0" y="80589"/>
                    <a:pt x="80589" y="0"/>
                    <a:pt x="180000" y="0"/>
                  </a:cubicBezTo>
                  <a:lnTo>
                    <a:pt x="2350617" y="0"/>
                  </a:lnTo>
                  <a:cubicBezTo>
                    <a:pt x="2450028" y="0"/>
                    <a:pt x="2530617" y="80589"/>
                    <a:pt x="2530617" y="180000"/>
                  </a:cubicBezTo>
                  <a:lnTo>
                    <a:pt x="2530617" y="1620000"/>
                  </a:lnTo>
                  <a:cubicBezTo>
                    <a:pt x="2530617" y="1719411"/>
                    <a:pt x="2450028" y="1800000"/>
                    <a:pt x="2350617" y="1800000"/>
                  </a:cubicBezTo>
                  <a:lnTo>
                    <a:pt x="180000" y="1800000"/>
                  </a:lnTo>
                  <a:cubicBezTo>
                    <a:pt x="80589" y="1800000"/>
                    <a:pt x="0" y="1719411"/>
                    <a:pt x="0" y="1620000"/>
                  </a:cubicBezTo>
                  <a:lnTo>
                    <a:pt x="0" y="18000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36504" tIns="136504" rIns="136504" bIns="136504" numCol="1" spcCol="1270" anchor="t" anchorCtr="0">
              <a:noAutofit/>
            </a:bodyPr>
            <a:lstStyle/>
            <a:p>
              <a:pPr defTabSz="977607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Human and </a:t>
              </a:r>
              <a:r>
                <a:rPr lang="en-US" altLang="zh-CN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Cyno</a:t>
              </a:r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4-1BB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531" lvl="1" indent="-228531" defTabSz="88873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FACS positive clones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任意多边形 31">
              <a:extLst>
                <a:ext uri="{FF2B5EF4-FFF2-40B4-BE49-F238E27FC236}">
                  <a16:creationId xmlns:a16="http://schemas.microsoft.com/office/drawing/2014/main" id="{D0B5392F-25EC-420F-BECD-7CFCE8B2474D}"/>
                </a:ext>
              </a:extLst>
            </p:cNvPr>
            <p:cNvSpPr/>
            <p:nvPr/>
          </p:nvSpPr>
          <p:spPr>
            <a:xfrm>
              <a:off x="7644367" y="2898358"/>
              <a:ext cx="487452" cy="608071"/>
            </a:xfrm>
            <a:custGeom>
              <a:avLst/>
              <a:gdLst>
                <a:gd name="connsiteX0" fmla="*/ 0 w 487452"/>
                <a:gd name="connsiteY0" fmla="*/ 121614 h 608071"/>
                <a:gd name="connsiteX1" fmla="*/ 243726 w 487452"/>
                <a:gd name="connsiteY1" fmla="*/ 121614 h 608071"/>
                <a:gd name="connsiteX2" fmla="*/ 243726 w 487452"/>
                <a:gd name="connsiteY2" fmla="*/ 0 h 608071"/>
                <a:gd name="connsiteX3" fmla="*/ 487452 w 487452"/>
                <a:gd name="connsiteY3" fmla="*/ 304036 h 608071"/>
                <a:gd name="connsiteX4" fmla="*/ 243726 w 487452"/>
                <a:gd name="connsiteY4" fmla="*/ 608071 h 608071"/>
                <a:gd name="connsiteX5" fmla="*/ 243726 w 487452"/>
                <a:gd name="connsiteY5" fmla="*/ 486457 h 608071"/>
                <a:gd name="connsiteX6" fmla="*/ 0 w 487452"/>
                <a:gd name="connsiteY6" fmla="*/ 486457 h 608071"/>
                <a:gd name="connsiteX7" fmla="*/ 0 w 487452"/>
                <a:gd name="connsiteY7" fmla="*/ 121614 h 60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452" h="608071">
                  <a:moveTo>
                    <a:pt x="0" y="121614"/>
                  </a:moveTo>
                  <a:lnTo>
                    <a:pt x="243726" y="121614"/>
                  </a:lnTo>
                  <a:lnTo>
                    <a:pt x="243726" y="0"/>
                  </a:lnTo>
                  <a:lnTo>
                    <a:pt x="487452" y="304036"/>
                  </a:lnTo>
                  <a:lnTo>
                    <a:pt x="243726" y="608071"/>
                  </a:lnTo>
                  <a:lnTo>
                    <a:pt x="243726" y="486457"/>
                  </a:lnTo>
                  <a:lnTo>
                    <a:pt x="0" y="486457"/>
                  </a:lnTo>
                  <a:lnTo>
                    <a:pt x="0" y="121614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1582" rIns="146198" bIns="121582" numCol="1" spcCol="1270" anchor="ctr" anchorCtr="0">
              <a:noAutofit/>
            </a:bodyPr>
            <a:lstStyle/>
            <a:p>
              <a:pPr algn="ctr" defTabSz="11997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/>
            </a:p>
          </p:txBody>
        </p:sp>
        <p:sp>
          <p:nvSpPr>
            <p:cNvPr id="29" name="圆角矩形 32">
              <a:extLst>
                <a:ext uri="{FF2B5EF4-FFF2-40B4-BE49-F238E27FC236}">
                  <a16:creationId xmlns:a16="http://schemas.microsoft.com/office/drawing/2014/main" id="{EF69E587-9804-4FFA-8347-69E1B4936404}"/>
                </a:ext>
              </a:extLst>
            </p:cNvPr>
            <p:cNvSpPr/>
            <p:nvPr/>
          </p:nvSpPr>
          <p:spPr>
            <a:xfrm>
              <a:off x="8549637" y="2302394"/>
              <a:ext cx="2530617" cy="1799999"/>
            </a:xfrm>
            <a:prstGeom prst="roundRect">
              <a:avLst>
                <a:gd name="adj" fmla="val 10000"/>
              </a:avLst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任意多边形 33">
              <a:extLst>
                <a:ext uri="{FF2B5EF4-FFF2-40B4-BE49-F238E27FC236}">
                  <a16:creationId xmlns:a16="http://schemas.microsoft.com/office/drawing/2014/main" id="{BEEACAC4-1FF4-467E-A69D-F468DF0FEF1D}"/>
                </a:ext>
              </a:extLst>
            </p:cNvPr>
            <p:cNvSpPr/>
            <p:nvPr/>
          </p:nvSpPr>
          <p:spPr>
            <a:xfrm>
              <a:off x="8954128" y="3382394"/>
              <a:ext cx="2710227" cy="1329888"/>
            </a:xfrm>
            <a:custGeom>
              <a:avLst/>
              <a:gdLst>
                <a:gd name="connsiteX0" fmla="*/ 0 w 2530617"/>
                <a:gd name="connsiteY0" fmla="*/ 180000 h 1799999"/>
                <a:gd name="connsiteX1" fmla="*/ 180000 w 2530617"/>
                <a:gd name="connsiteY1" fmla="*/ 0 h 1799999"/>
                <a:gd name="connsiteX2" fmla="*/ 2350617 w 2530617"/>
                <a:gd name="connsiteY2" fmla="*/ 0 h 1799999"/>
                <a:gd name="connsiteX3" fmla="*/ 2530617 w 2530617"/>
                <a:gd name="connsiteY3" fmla="*/ 180000 h 1799999"/>
                <a:gd name="connsiteX4" fmla="*/ 2530617 w 2530617"/>
                <a:gd name="connsiteY4" fmla="*/ 1619999 h 1799999"/>
                <a:gd name="connsiteX5" fmla="*/ 2350617 w 2530617"/>
                <a:gd name="connsiteY5" fmla="*/ 1799999 h 1799999"/>
                <a:gd name="connsiteX6" fmla="*/ 180000 w 2530617"/>
                <a:gd name="connsiteY6" fmla="*/ 1799999 h 1799999"/>
                <a:gd name="connsiteX7" fmla="*/ 0 w 2530617"/>
                <a:gd name="connsiteY7" fmla="*/ 1619999 h 1799999"/>
                <a:gd name="connsiteX8" fmla="*/ 0 w 2530617"/>
                <a:gd name="connsiteY8" fmla="*/ 180000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0617" h="1799999">
                  <a:moveTo>
                    <a:pt x="0" y="180000"/>
                  </a:moveTo>
                  <a:cubicBezTo>
                    <a:pt x="0" y="80589"/>
                    <a:pt x="80589" y="0"/>
                    <a:pt x="180000" y="0"/>
                  </a:cubicBezTo>
                  <a:lnTo>
                    <a:pt x="2350617" y="0"/>
                  </a:lnTo>
                  <a:cubicBezTo>
                    <a:pt x="2450028" y="0"/>
                    <a:pt x="2530617" y="80589"/>
                    <a:pt x="2530617" y="180000"/>
                  </a:cubicBezTo>
                  <a:lnTo>
                    <a:pt x="2530617" y="1619999"/>
                  </a:lnTo>
                  <a:cubicBezTo>
                    <a:pt x="2530617" y="1719410"/>
                    <a:pt x="2450028" y="1799999"/>
                    <a:pt x="2350617" y="1799999"/>
                  </a:cubicBezTo>
                  <a:lnTo>
                    <a:pt x="180000" y="1799999"/>
                  </a:lnTo>
                  <a:cubicBezTo>
                    <a:pt x="80589" y="1799999"/>
                    <a:pt x="0" y="1719410"/>
                    <a:pt x="0" y="1619999"/>
                  </a:cubicBezTo>
                  <a:lnTo>
                    <a:pt x="0" y="18000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36504" tIns="136504" rIns="136504" bIns="136504" numCol="1" spcCol="1270" anchor="t" anchorCtr="0">
              <a:noAutofit/>
            </a:bodyPr>
            <a:lstStyle/>
            <a:p>
              <a:pPr defTabSz="977607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Human, </a:t>
              </a:r>
              <a:r>
                <a:rPr lang="en-US" altLang="zh-CN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Cyno</a:t>
              </a:r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and Mouse 4-1BB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531" lvl="1" indent="-228531" defTabSz="88873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FACS positive clones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文本框 34">
            <a:extLst>
              <a:ext uri="{FF2B5EF4-FFF2-40B4-BE49-F238E27FC236}">
                <a16:creationId xmlns:a16="http://schemas.microsoft.com/office/drawing/2014/main" id="{AE56B6B4-CBE6-4DC0-8014-D39A5FBA1908}"/>
              </a:ext>
            </a:extLst>
          </p:cNvPr>
          <p:cNvSpPr txBox="1"/>
          <p:nvPr/>
        </p:nvSpPr>
        <p:spPr>
          <a:xfrm>
            <a:off x="1660464" y="5339431"/>
            <a:ext cx="8532178" cy="338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successful rate </a:t>
            </a:r>
            <a: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obtain Abs with Cross-reactivity of Human, </a:t>
            </a:r>
            <a:r>
              <a:rPr lang="en-US" sz="1600" dirty="0" err="1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Cyno</a:t>
            </a:r>
            <a: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Mouse. </a:t>
            </a:r>
          </a:p>
        </p:txBody>
      </p:sp>
    </p:spTree>
    <p:extLst>
      <p:ext uri="{BB962C8B-B14F-4D97-AF65-F5344CB8AC3E}">
        <p14:creationId xmlns:p14="http://schemas.microsoft.com/office/powerpoint/2010/main" val="3591239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F81042-D435-49B8-9882-05C56FFA556B}"/>
              </a:ext>
            </a:extLst>
          </p:cNvPr>
          <p:cNvSpPr txBox="1"/>
          <p:nvPr/>
        </p:nvSpPr>
        <p:spPr>
          <a:xfrm>
            <a:off x="1151369" y="1068073"/>
            <a:ext cx="8946042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 monoclonal Abs generation for 4-1BB project - FACS results</a:t>
            </a:r>
            <a:endParaRPr lang="en-US" sz="1600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0">
            <a:extLst>
              <a:ext uri="{FF2B5EF4-FFF2-40B4-BE49-F238E27FC236}">
                <a16:creationId xmlns:a16="http://schemas.microsoft.com/office/drawing/2014/main" id="{84ED5A6B-24CA-4786-A468-02326A124889}"/>
              </a:ext>
            </a:extLst>
          </p:cNvPr>
          <p:cNvGrpSpPr/>
          <p:nvPr/>
        </p:nvGrpSpPr>
        <p:grpSpPr>
          <a:xfrm>
            <a:off x="793434" y="3764898"/>
            <a:ext cx="1984248" cy="2025687"/>
            <a:chOff x="1134987" y="3360009"/>
            <a:chExt cx="2088000" cy="2416027"/>
          </a:xfrm>
        </p:grpSpPr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9AA167FB-427A-4375-B3E7-C8BD74CD3EB8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10079" t="31261" r="27286" b="6216"/>
            <a:stretch/>
          </p:blipFill>
          <p:spPr>
            <a:xfrm>
              <a:off x="1134987" y="3688036"/>
              <a:ext cx="2088000" cy="2088000"/>
            </a:xfrm>
            <a:prstGeom prst="rect">
              <a:avLst/>
            </a:prstGeom>
          </p:spPr>
        </p:pic>
        <p:sp>
          <p:nvSpPr>
            <p:cNvPr id="6" name="文本框 34">
              <a:extLst>
                <a:ext uri="{FF2B5EF4-FFF2-40B4-BE49-F238E27FC236}">
                  <a16:creationId xmlns:a16="http://schemas.microsoft.com/office/drawing/2014/main" id="{8F0DC88D-CBBD-4E25-B426-76CAA319BADF}"/>
                </a:ext>
              </a:extLst>
            </p:cNvPr>
            <p:cNvSpPr txBox="1"/>
            <p:nvPr/>
          </p:nvSpPr>
          <p:spPr>
            <a:xfrm>
              <a:off x="2029910" y="3360009"/>
              <a:ext cx="578917" cy="33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C4B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16D8</a:t>
              </a:r>
            </a:p>
          </p:txBody>
        </p:sp>
      </p:grpSp>
      <p:grpSp>
        <p:nvGrpSpPr>
          <p:cNvPr id="7" name="组合 44">
            <a:extLst>
              <a:ext uri="{FF2B5EF4-FFF2-40B4-BE49-F238E27FC236}">
                <a16:creationId xmlns:a16="http://schemas.microsoft.com/office/drawing/2014/main" id="{82260CA8-2F54-4E11-AF22-69449E407644}"/>
              </a:ext>
            </a:extLst>
          </p:cNvPr>
          <p:cNvGrpSpPr/>
          <p:nvPr/>
        </p:nvGrpSpPr>
        <p:grpSpPr>
          <a:xfrm>
            <a:off x="3075572" y="3755922"/>
            <a:ext cx="1984248" cy="2034663"/>
            <a:chOff x="3878187" y="3349304"/>
            <a:chExt cx="2088000" cy="2426732"/>
          </a:xfrm>
        </p:grpSpPr>
        <p:pic>
          <p:nvPicPr>
            <p:cNvPr id="8" name="图片 53">
              <a:extLst>
                <a:ext uri="{FF2B5EF4-FFF2-40B4-BE49-F238E27FC236}">
                  <a16:creationId xmlns:a16="http://schemas.microsoft.com/office/drawing/2014/main" id="{87379BF0-5FFC-40C0-8543-30014B77B6A5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10942" t="31815" r="25597" b="6674"/>
            <a:stretch/>
          </p:blipFill>
          <p:spPr>
            <a:xfrm>
              <a:off x="3878187" y="3688036"/>
              <a:ext cx="2088000" cy="2088000"/>
            </a:xfrm>
            <a:prstGeom prst="rect">
              <a:avLst/>
            </a:prstGeom>
          </p:spPr>
        </p:pic>
        <p:sp>
          <p:nvSpPr>
            <p:cNvPr id="9" name="文本框 54">
              <a:extLst>
                <a:ext uri="{FF2B5EF4-FFF2-40B4-BE49-F238E27FC236}">
                  <a16:creationId xmlns:a16="http://schemas.microsoft.com/office/drawing/2014/main" id="{75753BE3-6DCC-46EA-9387-7AFD631A2375}"/>
                </a:ext>
              </a:extLst>
            </p:cNvPr>
            <p:cNvSpPr txBox="1"/>
            <p:nvPr/>
          </p:nvSpPr>
          <p:spPr>
            <a:xfrm>
              <a:off x="4741276" y="3349304"/>
              <a:ext cx="521430" cy="330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004B95"/>
                  </a:solidFill>
                  <a:cs typeface="Arial" panose="020B0604020202020204" pitchFamily="34" charset="0"/>
                </a:rPr>
                <a:t>46E4</a:t>
              </a:r>
              <a:endParaRPr lang="en-US" sz="1200" dirty="0">
                <a:solidFill>
                  <a:srgbClr val="004B9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55">
            <a:extLst>
              <a:ext uri="{FF2B5EF4-FFF2-40B4-BE49-F238E27FC236}">
                <a16:creationId xmlns:a16="http://schemas.microsoft.com/office/drawing/2014/main" id="{D1F034FD-050A-4426-A34C-4D96FBC91054}"/>
              </a:ext>
            </a:extLst>
          </p:cNvPr>
          <p:cNvGrpSpPr/>
          <p:nvPr/>
        </p:nvGrpSpPr>
        <p:grpSpPr>
          <a:xfrm>
            <a:off x="5332730" y="3755922"/>
            <a:ext cx="1984248" cy="2034663"/>
            <a:chOff x="6554787" y="3349304"/>
            <a:chExt cx="2088000" cy="2426732"/>
          </a:xfrm>
        </p:grpSpPr>
        <p:pic>
          <p:nvPicPr>
            <p:cNvPr id="11" name="图片 56">
              <a:extLst>
                <a:ext uri="{FF2B5EF4-FFF2-40B4-BE49-F238E27FC236}">
                  <a16:creationId xmlns:a16="http://schemas.microsoft.com/office/drawing/2014/main" id="{E24F8B07-A3AB-43F8-9D22-C48CC5A8D285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9974" t="29746" r="28186" b="6798"/>
            <a:stretch/>
          </p:blipFill>
          <p:spPr>
            <a:xfrm>
              <a:off x="6554787" y="3688036"/>
              <a:ext cx="2088000" cy="2088000"/>
            </a:xfrm>
            <a:prstGeom prst="rect">
              <a:avLst/>
            </a:prstGeom>
          </p:spPr>
        </p:pic>
        <p:sp>
          <p:nvSpPr>
            <p:cNvPr id="12" name="文本框 57">
              <a:extLst>
                <a:ext uri="{FF2B5EF4-FFF2-40B4-BE49-F238E27FC236}">
                  <a16:creationId xmlns:a16="http://schemas.microsoft.com/office/drawing/2014/main" id="{7E96701D-6E74-4287-AF60-90D8054AA09C}"/>
                </a:ext>
              </a:extLst>
            </p:cNvPr>
            <p:cNvSpPr txBox="1"/>
            <p:nvPr/>
          </p:nvSpPr>
          <p:spPr>
            <a:xfrm>
              <a:off x="7417587" y="3349304"/>
              <a:ext cx="619239" cy="330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004B95"/>
                  </a:solidFill>
                  <a:cs typeface="Arial" panose="020B0604020202020204" pitchFamily="34" charset="0"/>
                </a:rPr>
                <a:t>127A1</a:t>
              </a:r>
              <a:endParaRPr lang="en-US" sz="1200" dirty="0">
                <a:solidFill>
                  <a:srgbClr val="004B95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58">
            <a:extLst>
              <a:ext uri="{FF2B5EF4-FFF2-40B4-BE49-F238E27FC236}">
                <a16:creationId xmlns:a16="http://schemas.microsoft.com/office/drawing/2014/main" id="{8A2B2659-025D-4771-98A8-4E8D6D0A6CC1}"/>
              </a:ext>
            </a:extLst>
          </p:cNvPr>
          <p:cNvGrpSpPr/>
          <p:nvPr/>
        </p:nvGrpSpPr>
        <p:grpSpPr>
          <a:xfrm>
            <a:off x="7589889" y="3773626"/>
            <a:ext cx="1984248" cy="2016959"/>
            <a:chOff x="9297987" y="3370420"/>
            <a:chExt cx="2088000" cy="2405616"/>
          </a:xfrm>
        </p:grpSpPr>
        <p:pic>
          <p:nvPicPr>
            <p:cNvPr id="14" name="图片 59">
              <a:extLst>
                <a:ext uri="{FF2B5EF4-FFF2-40B4-BE49-F238E27FC236}">
                  <a16:creationId xmlns:a16="http://schemas.microsoft.com/office/drawing/2014/main" id="{1793A53B-60FA-4026-96BE-A043B176EEBD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l="10483" t="29966" r="28238" b="7016"/>
            <a:stretch/>
          </p:blipFill>
          <p:spPr>
            <a:xfrm>
              <a:off x="9297987" y="3688036"/>
              <a:ext cx="2088000" cy="2088000"/>
            </a:xfrm>
            <a:prstGeom prst="rect">
              <a:avLst/>
            </a:prstGeom>
          </p:spPr>
        </p:pic>
        <p:sp>
          <p:nvSpPr>
            <p:cNvPr id="15" name="文本框 60">
              <a:extLst>
                <a:ext uri="{FF2B5EF4-FFF2-40B4-BE49-F238E27FC236}">
                  <a16:creationId xmlns:a16="http://schemas.microsoft.com/office/drawing/2014/main" id="{4845B50C-445F-40B2-AE09-F1650C078150}"/>
                </a:ext>
              </a:extLst>
            </p:cNvPr>
            <p:cNvSpPr txBox="1"/>
            <p:nvPr/>
          </p:nvSpPr>
          <p:spPr>
            <a:xfrm>
              <a:off x="10096868" y="3370420"/>
              <a:ext cx="686695" cy="330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004B95"/>
                  </a:solidFill>
                  <a:cs typeface="Arial" panose="020B0604020202020204" pitchFamily="34" charset="0"/>
                </a:rPr>
                <a:t>140E10</a:t>
              </a:r>
              <a:endParaRPr lang="en-US" sz="1200" dirty="0">
                <a:solidFill>
                  <a:srgbClr val="004B95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6" name="文本框 62">
            <a:extLst>
              <a:ext uri="{FF2B5EF4-FFF2-40B4-BE49-F238E27FC236}">
                <a16:creationId xmlns:a16="http://schemas.microsoft.com/office/drawing/2014/main" id="{DCE76074-3585-4F49-A831-E44E6FD615E4}"/>
              </a:ext>
            </a:extLst>
          </p:cNvPr>
          <p:cNvSpPr txBox="1"/>
          <p:nvPr/>
        </p:nvSpPr>
        <p:spPr>
          <a:xfrm>
            <a:off x="4492449" y="5871662"/>
            <a:ext cx="3320417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 positive clones</a:t>
            </a:r>
          </a:p>
        </p:txBody>
      </p:sp>
      <p:grpSp>
        <p:nvGrpSpPr>
          <p:cNvPr id="17" name="组合 63">
            <a:extLst>
              <a:ext uri="{FF2B5EF4-FFF2-40B4-BE49-F238E27FC236}">
                <a16:creationId xmlns:a16="http://schemas.microsoft.com/office/drawing/2014/main" id="{2136C4A9-31FA-4714-BA55-2322DC50D659}"/>
              </a:ext>
            </a:extLst>
          </p:cNvPr>
          <p:cNvGrpSpPr/>
          <p:nvPr/>
        </p:nvGrpSpPr>
        <p:grpSpPr>
          <a:xfrm>
            <a:off x="2369174" y="1460834"/>
            <a:ext cx="5626895" cy="1651108"/>
            <a:chOff x="1676901" y="843374"/>
            <a:chExt cx="6106974" cy="2160000"/>
          </a:xfrm>
        </p:grpSpPr>
        <p:pic>
          <p:nvPicPr>
            <p:cNvPr id="18" name="图片 64">
              <a:extLst>
                <a:ext uri="{FF2B5EF4-FFF2-40B4-BE49-F238E27FC236}">
                  <a16:creationId xmlns:a16="http://schemas.microsoft.com/office/drawing/2014/main" id="{4A6E9EC5-E7A0-493A-A910-0892790101F2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7558" t="26603" r="19375" b="6894"/>
            <a:stretch/>
          </p:blipFill>
          <p:spPr>
            <a:xfrm>
              <a:off x="5623875" y="843374"/>
              <a:ext cx="2160000" cy="2160000"/>
            </a:xfrm>
            <a:prstGeom prst="rect">
              <a:avLst/>
            </a:prstGeom>
          </p:spPr>
        </p:pic>
        <p:pic>
          <p:nvPicPr>
            <p:cNvPr id="19" name="图片 65">
              <a:extLst>
                <a:ext uri="{FF2B5EF4-FFF2-40B4-BE49-F238E27FC236}">
                  <a16:creationId xmlns:a16="http://schemas.microsoft.com/office/drawing/2014/main" id="{5A93F88A-D569-41A4-9C37-D6FBC113147C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7365" t="25753" r="21103" b="5840"/>
            <a:stretch/>
          </p:blipFill>
          <p:spPr>
            <a:xfrm>
              <a:off x="1676901" y="843374"/>
              <a:ext cx="2160000" cy="2160000"/>
            </a:xfrm>
            <a:prstGeom prst="rect">
              <a:avLst/>
            </a:prstGeom>
          </p:spPr>
        </p:pic>
      </p:grpSp>
      <p:grpSp>
        <p:nvGrpSpPr>
          <p:cNvPr id="20" name="组合 68">
            <a:extLst>
              <a:ext uri="{FF2B5EF4-FFF2-40B4-BE49-F238E27FC236}">
                <a16:creationId xmlns:a16="http://schemas.microsoft.com/office/drawing/2014/main" id="{8F116971-AD60-4B0C-A197-92CD11E6658E}"/>
              </a:ext>
            </a:extLst>
          </p:cNvPr>
          <p:cNvGrpSpPr/>
          <p:nvPr/>
        </p:nvGrpSpPr>
        <p:grpSpPr>
          <a:xfrm>
            <a:off x="382488" y="2917944"/>
            <a:ext cx="4493740" cy="965147"/>
            <a:chOff x="63415" y="2743994"/>
            <a:chExt cx="4494910" cy="965398"/>
          </a:xfrm>
        </p:grpSpPr>
        <p:sp>
          <p:nvSpPr>
            <p:cNvPr id="21" name="上箭头 69">
              <a:extLst>
                <a:ext uri="{FF2B5EF4-FFF2-40B4-BE49-F238E27FC236}">
                  <a16:creationId xmlns:a16="http://schemas.microsoft.com/office/drawing/2014/main" id="{8454BB6E-3F5C-4CC8-819F-F7D1638EFF55}"/>
                </a:ext>
              </a:extLst>
            </p:cNvPr>
            <p:cNvSpPr/>
            <p:nvPr/>
          </p:nvSpPr>
          <p:spPr>
            <a:xfrm>
              <a:off x="63415" y="2743994"/>
              <a:ext cx="431998" cy="432000"/>
            </a:xfrm>
            <a:prstGeom prst="upArrow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2" name="任意多边形 70">
              <a:extLst>
                <a:ext uri="{FF2B5EF4-FFF2-40B4-BE49-F238E27FC236}">
                  <a16:creationId xmlns:a16="http://schemas.microsoft.com/office/drawing/2014/main" id="{3774351C-7115-4C12-A48D-BFE6D4CE5DF4}"/>
                </a:ext>
              </a:extLst>
            </p:cNvPr>
            <p:cNvSpPr/>
            <p:nvPr/>
          </p:nvSpPr>
          <p:spPr>
            <a:xfrm>
              <a:off x="486231" y="2820194"/>
              <a:ext cx="1478404" cy="432000"/>
            </a:xfrm>
            <a:custGeom>
              <a:avLst/>
              <a:gdLst>
                <a:gd name="connsiteX0" fmla="*/ 0 w 1224004"/>
                <a:gd name="connsiteY0" fmla="*/ 0 h 432000"/>
                <a:gd name="connsiteX1" fmla="*/ 1224004 w 1224004"/>
                <a:gd name="connsiteY1" fmla="*/ 0 h 432000"/>
                <a:gd name="connsiteX2" fmla="*/ 1224004 w 1224004"/>
                <a:gd name="connsiteY2" fmla="*/ 432000 h 432000"/>
                <a:gd name="connsiteX3" fmla="*/ 0 w 1224004"/>
                <a:gd name="connsiteY3" fmla="*/ 432000 h 432000"/>
                <a:gd name="connsiteX4" fmla="*/ 0 w 1224004"/>
                <a:gd name="connsiteY4" fmla="*/ 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004" h="432000">
                  <a:moveTo>
                    <a:pt x="0" y="0"/>
                  </a:moveTo>
                  <a:lnTo>
                    <a:pt x="1224004" y="0"/>
                  </a:lnTo>
                  <a:lnTo>
                    <a:pt x="1224004" y="432000"/>
                  </a:lnTo>
                  <a:lnTo>
                    <a:pt x="0" y="432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52" tIns="0" rIns="106652" bIns="106652" numCol="1" spcCol="1270" anchor="ctr" anchorCtr="0">
              <a:noAutofit/>
            </a:bodyPr>
            <a:lstStyle/>
            <a:p>
              <a:pPr defTabSz="666550"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C4B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Serum titer</a:t>
              </a:r>
              <a:endParaRPr lang="zh-CN" altLang="en-US" sz="12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下箭头 71">
              <a:extLst>
                <a:ext uri="{FF2B5EF4-FFF2-40B4-BE49-F238E27FC236}">
                  <a16:creationId xmlns:a16="http://schemas.microsoft.com/office/drawing/2014/main" id="{76172F39-7AD1-4AFA-A4D7-C360C905F19E}"/>
                </a:ext>
              </a:extLst>
            </p:cNvPr>
            <p:cNvSpPr/>
            <p:nvPr/>
          </p:nvSpPr>
          <p:spPr>
            <a:xfrm>
              <a:off x="241614" y="3277392"/>
              <a:ext cx="431998" cy="432000"/>
            </a:xfrm>
            <a:prstGeom prst="downArrow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4" name="任意多边形 72">
              <a:extLst>
                <a:ext uri="{FF2B5EF4-FFF2-40B4-BE49-F238E27FC236}">
                  <a16:creationId xmlns:a16="http://schemas.microsoft.com/office/drawing/2014/main" id="{B6FE4A9A-F321-483C-B685-1EB0F9DEAB45}"/>
                </a:ext>
              </a:extLst>
            </p:cNvPr>
            <p:cNvSpPr/>
            <p:nvPr/>
          </p:nvSpPr>
          <p:spPr>
            <a:xfrm>
              <a:off x="664430" y="3277392"/>
              <a:ext cx="3893895" cy="432000"/>
            </a:xfrm>
            <a:custGeom>
              <a:avLst/>
              <a:gdLst>
                <a:gd name="connsiteX0" fmla="*/ 0 w 1224004"/>
                <a:gd name="connsiteY0" fmla="*/ 0 h 432000"/>
                <a:gd name="connsiteX1" fmla="*/ 1224004 w 1224004"/>
                <a:gd name="connsiteY1" fmla="*/ 0 h 432000"/>
                <a:gd name="connsiteX2" fmla="*/ 1224004 w 1224004"/>
                <a:gd name="connsiteY2" fmla="*/ 432000 h 432000"/>
                <a:gd name="connsiteX3" fmla="*/ 0 w 1224004"/>
                <a:gd name="connsiteY3" fmla="*/ 432000 h 432000"/>
                <a:gd name="connsiteX4" fmla="*/ 0 w 1224004"/>
                <a:gd name="connsiteY4" fmla="*/ 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004" h="432000">
                  <a:moveTo>
                    <a:pt x="0" y="0"/>
                  </a:moveTo>
                  <a:lnTo>
                    <a:pt x="1224004" y="0"/>
                  </a:lnTo>
                  <a:lnTo>
                    <a:pt x="1224004" y="432000"/>
                  </a:lnTo>
                  <a:lnTo>
                    <a:pt x="0" y="432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52" tIns="0" rIns="106652" bIns="106652" numCol="1" spcCol="1270" anchor="ctr" anchorCtr="0">
              <a:noAutofit/>
            </a:bodyPr>
            <a:lstStyle/>
            <a:p>
              <a:pPr defTabSz="666550"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C4B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FACS validation with B cell supernatants</a:t>
              </a:r>
              <a:endParaRPr lang="zh-CN" altLang="en-US" sz="12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矩形 73">
            <a:extLst>
              <a:ext uri="{FF2B5EF4-FFF2-40B4-BE49-F238E27FC236}">
                <a16:creationId xmlns:a16="http://schemas.microsoft.com/office/drawing/2014/main" id="{9EFFAFFE-5227-4FB3-8678-5F424739B8CE}"/>
              </a:ext>
            </a:extLst>
          </p:cNvPr>
          <p:cNvSpPr/>
          <p:nvPr/>
        </p:nvSpPr>
        <p:spPr>
          <a:xfrm>
            <a:off x="941465" y="3327737"/>
            <a:ext cx="10939792" cy="8892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001">
            <a:schemeClr val="dk2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>
              <a:solidFill>
                <a:srgbClr val="004B95"/>
              </a:solidFill>
            </a:endParaRPr>
          </a:p>
        </p:txBody>
      </p:sp>
      <p:sp>
        <p:nvSpPr>
          <p:cNvPr id="26" name="文本框 74">
            <a:extLst>
              <a:ext uri="{FF2B5EF4-FFF2-40B4-BE49-F238E27FC236}">
                <a16:creationId xmlns:a16="http://schemas.microsoft.com/office/drawing/2014/main" id="{BED7FB2A-40F9-491D-B153-9CC3CB34A3E1}"/>
              </a:ext>
            </a:extLst>
          </p:cNvPr>
          <p:cNvSpPr txBox="1"/>
          <p:nvPr/>
        </p:nvSpPr>
        <p:spPr>
          <a:xfrm>
            <a:off x="9574137" y="1704812"/>
            <a:ext cx="2068195" cy="515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altLang="zh-CN" sz="12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12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cell line</a:t>
            </a:r>
          </a:p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altLang="zh-CN" sz="12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12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4-1BB cell line</a:t>
            </a:r>
          </a:p>
        </p:txBody>
      </p:sp>
      <p:sp>
        <p:nvSpPr>
          <p:cNvPr id="27" name="文本框 31">
            <a:extLst>
              <a:ext uri="{FF2B5EF4-FFF2-40B4-BE49-F238E27FC236}">
                <a16:creationId xmlns:a16="http://schemas.microsoft.com/office/drawing/2014/main" id="{D4F0A25B-1ECB-4B91-B6EE-A79FDAE82C79}"/>
              </a:ext>
            </a:extLst>
          </p:cNvPr>
          <p:cNvSpPr txBox="1"/>
          <p:nvPr/>
        </p:nvSpPr>
        <p:spPr>
          <a:xfrm>
            <a:off x="7910256" y="2013833"/>
            <a:ext cx="2417418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200" b="1" baseline="300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zh-CN" sz="12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Serum</a:t>
            </a:r>
            <a:r>
              <a:rPr lang="zh-CN" altLang="en-US" sz="12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2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1/300</a:t>
            </a:r>
            <a:endParaRPr lang="zh-CN" altLang="en-US" sz="1200" b="1" dirty="0" err="1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33">
            <a:extLst>
              <a:ext uri="{FF2B5EF4-FFF2-40B4-BE49-F238E27FC236}">
                <a16:creationId xmlns:a16="http://schemas.microsoft.com/office/drawing/2014/main" id="{07374E2A-0C89-4183-A0EB-A417DFEC9B40}"/>
              </a:ext>
            </a:extLst>
          </p:cNvPr>
          <p:cNvSpPr/>
          <p:nvPr/>
        </p:nvSpPr>
        <p:spPr>
          <a:xfrm>
            <a:off x="4359373" y="2009069"/>
            <a:ext cx="14895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Serum</a:t>
            </a:r>
            <a:r>
              <a:rPr lang="zh-CN" altLang="en-US" sz="12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2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1/300</a:t>
            </a:r>
            <a:endParaRPr lang="zh-CN" altLang="en-US" sz="1200" b="1" dirty="0" err="1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35">
            <a:extLst>
              <a:ext uri="{FF2B5EF4-FFF2-40B4-BE49-F238E27FC236}">
                <a16:creationId xmlns:a16="http://schemas.microsoft.com/office/drawing/2014/main" id="{66DBC34E-FC27-4597-A5C6-C4FF978EA5AE}"/>
              </a:ext>
            </a:extLst>
          </p:cNvPr>
          <p:cNvSpPr txBox="1"/>
          <p:nvPr/>
        </p:nvSpPr>
        <p:spPr>
          <a:xfrm>
            <a:off x="9752648" y="4141083"/>
            <a:ext cx="2155899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Blue:</a:t>
            </a:r>
            <a:r>
              <a:rPr lang="zh-CN" altLang="en-US" sz="12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CHO-K1</a:t>
            </a:r>
          </a:p>
          <a:p>
            <a:r>
              <a:rPr lang="en-US" altLang="zh-CN" sz="12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Green: human 4-1BB</a:t>
            </a:r>
          </a:p>
          <a:p>
            <a:r>
              <a:rPr lang="en-US" altLang="zh-CN" sz="12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Red: </a:t>
            </a:r>
            <a:r>
              <a:rPr lang="en-US" altLang="zh-CN" sz="12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cyno</a:t>
            </a:r>
            <a:r>
              <a:rPr lang="en-US" altLang="zh-CN" sz="12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4-1BB</a:t>
            </a:r>
          </a:p>
          <a:p>
            <a:r>
              <a:rPr lang="en-US" altLang="zh-CN" sz="12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Purple: mouse 4-1BB</a:t>
            </a:r>
            <a:endParaRPr lang="zh-CN" altLang="en-US" sz="1200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ED9542-5E81-4252-97AD-36C22AF53C86}"/>
              </a:ext>
            </a:extLst>
          </p:cNvPr>
          <p:cNvSpPr/>
          <p:nvPr/>
        </p:nvSpPr>
        <p:spPr>
          <a:xfrm>
            <a:off x="873606" y="405037"/>
            <a:ext cx="11034940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</a:t>
            </a:r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Generating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mAbs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suited for therapeutics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2188A3-6735-41F2-9C62-A142AC146EC1}"/>
              </a:ext>
            </a:extLst>
          </p:cNvPr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9431E0B-0C69-4DC1-8B6D-0EE0ECDBE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7D88C10-0F75-4181-974C-B255E3F90E9D}"/>
                </a:ext>
              </a:extLst>
            </p:cNvPr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A900F5E-3E91-4488-A54B-EFD925DA8287}"/>
                  </a:ext>
                </a:extLst>
              </p:cNvPr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C097902-EB87-4ECF-9523-FAF26CA21B32}"/>
                    </a:ext>
                  </a:extLst>
                </p:cNvPr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C2E9858-DDED-4679-A33A-15C4D4A8B77C}"/>
                    </a:ext>
                  </a:extLst>
                </p:cNvPr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Flowchart: Sort 34">
                <a:extLst>
                  <a:ext uri="{FF2B5EF4-FFF2-40B4-BE49-F238E27FC236}">
                    <a16:creationId xmlns:a16="http://schemas.microsoft.com/office/drawing/2014/main" id="{0E1679B0-7F20-4FB7-81EC-7F31D16A362D}"/>
                  </a:ext>
                </a:extLst>
              </p:cNvPr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6485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C37A87-FB0C-4220-8265-B02DA2C8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90" y="-3245"/>
            <a:ext cx="11809293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Beacon</a:t>
            </a:r>
            <a:r>
              <a:rPr lang="en-US" sz="2799" b="1" baseline="300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Single B Cell Sorting Platform for Rabbit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64697-21D0-4DA8-835D-03FC516DF8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graphicFrame>
        <p:nvGraphicFramePr>
          <p:cNvPr id="18" name="Table 7">
            <a:extLst>
              <a:ext uri="{FF2B5EF4-FFF2-40B4-BE49-F238E27FC236}">
                <a16:creationId xmlns:a16="http://schemas.microsoft.com/office/drawing/2014/main" id="{F96407D7-E2DE-4AD2-888D-0646EB33629A}"/>
              </a:ext>
            </a:extLst>
          </p:cNvPr>
          <p:cNvGraphicFramePr>
            <a:graphicFrameLocks noGrp="1"/>
          </p:cNvGraphicFramePr>
          <p:nvPr/>
        </p:nvGraphicFramePr>
        <p:xfrm>
          <a:off x="1408454" y="3916554"/>
          <a:ext cx="9267361" cy="179819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087763">
                  <a:extLst>
                    <a:ext uri="{9D8B030D-6E8A-4147-A177-3AD203B41FA5}">
                      <a16:colId xmlns:a16="http://schemas.microsoft.com/office/drawing/2014/main" val="1990709978"/>
                    </a:ext>
                  </a:extLst>
                </a:gridCol>
                <a:gridCol w="3426654">
                  <a:extLst>
                    <a:ext uri="{9D8B030D-6E8A-4147-A177-3AD203B41FA5}">
                      <a16:colId xmlns:a16="http://schemas.microsoft.com/office/drawing/2014/main" val="4252739215"/>
                    </a:ext>
                  </a:extLst>
                </a:gridCol>
                <a:gridCol w="2752944">
                  <a:extLst>
                    <a:ext uri="{9D8B030D-6E8A-4147-A177-3AD203B41FA5}">
                      <a16:colId xmlns:a16="http://schemas.microsoft.com/office/drawing/2014/main" val="4231635601"/>
                    </a:ext>
                  </a:extLst>
                </a:gridCol>
              </a:tblGrid>
              <a:tr h="30472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Milestones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21810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 I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Preparation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Animal immunization and starting material preparation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5-9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wks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264426"/>
                  </a:ext>
                </a:extLst>
              </a:tr>
              <a:tr h="518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II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Screening and on-chip assay via Beacon</a:t>
                      </a: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Single B cell sorting and on-chip assay to find positive clones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week</a:t>
                      </a: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515969"/>
                  </a:ext>
                </a:extLst>
              </a:tr>
              <a:tr h="518025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 III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Antibody Production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 domain sequencing and recombinant antibody expression</a:t>
                      </a: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wks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3340658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9ED77881-F9AB-497D-B8EF-6D3B0F70A29B}"/>
              </a:ext>
            </a:extLst>
          </p:cNvPr>
          <p:cNvGrpSpPr/>
          <p:nvPr/>
        </p:nvGrpSpPr>
        <p:grpSpPr>
          <a:xfrm>
            <a:off x="827064" y="1093602"/>
            <a:ext cx="10601547" cy="2447494"/>
            <a:chOff x="714639" y="1000046"/>
            <a:chExt cx="10965418" cy="2722561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0CBED4D6-F0F3-40F2-98AE-8DAEB9D91E0D}"/>
                </a:ext>
              </a:extLst>
            </p:cNvPr>
            <p:cNvGraphicFramePr/>
            <p:nvPr/>
          </p:nvGraphicFramePr>
          <p:xfrm>
            <a:off x="714639" y="2796988"/>
            <a:ext cx="10965418" cy="92561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26CE88-7AF5-4A1E-A8D1-D7889DCA3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2709" y="1000046"/>
              <a:ext cx="1963454" cy="16169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0A0EC3-E810-4CBF-AC95-8A0D1C8FC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7461" y="1142463"/>
              <a:ext cx="1320178" cy="14905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7CFD0E-2247-4131-8974-CC1924461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1193" y="1032065"/>
              <a:ext cx="1737576" cy="16169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69BBA0-0EBB-4609-9A85-0AFDDB6B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4387" y="1363027"/>
              <a:ext cx="1806559" cy="13201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C0BE5F-F4CB-42CB-BD3D-167E1DA5A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50147" y="1283324"/>
              <a:ext cx="1320178" cy="140269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Flowchart: Sort 15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135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024" y="-34302"/>
            <a:ext cx="10515600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&amp; Milestones of GenScript Group</a:t>
            </a:r>
          </a:p>
        </p:txBody>
      </p:sp>
      <p:sp>
        <p:nvSpPr>
          <p:cNvPr id="3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F80F32-3B01-9045-A9DA-D7217973C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3"/>
          <a:stretch/>
        </p:blipFill>
        <p:spPr>
          <a:xfrm>
            <a:off x="178" y="1228081"/>
            <a:ext cx="11664650" cy="45887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B31C960-C405-6C48-9068-50E6EAA990CA}"/>
              </a:ext>
            </a:extLst>
          </p:cNvPr>
          <p:cNvSpPr txBox="1"/>
          <p:nvPr/>
        </p:nvSpPr>
        <p:spPr>
          <a:xfrm>
            <a:off x="385930" y="3424398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2002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1ADC7B1-C0E7-5242-87B8-E31A90C91813}"/>
              </a:ext>
            </a:extLst>
          </p:cNvPr>
          <p:cNvSpPr txBox="1"/>
          <p:nvPr/>
        </p:nvSpPr>
        <p:spPr>
          <a:xfrm>
            <a:off x="385929" y="3692188"/>
            <a:ext cx="1655705" cy="784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Founded</a:t>
            </a:r>
            <a:r>
              <a:rPr kumimoji="1" lang="en" altLang="zh-CN" sz="900" dirty="0">
                <a:cs typeface="Arial" pitchFamily="34" charset="0"/>
              </a:rPr>
              <a:t> in New Jersey, US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Launched </a:t>
            </a:r>
            <a:r>
              <a:rPr kumimoji="1" lang="en" altLang="zh-CN" sz="900" dirty="0">
                <a:cs typeface="Arial" pitchFamily="34" charset="0"/>
              </a:rPr>
              <a:t>the first custom gene synthesis platform</a:t>
            </a:r>
          </a:p>
          <a:p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BC9E41-5E8E-BE47-8E42-1F031FBC61C7}"/>
              </a:ext>
            </a:extLst>
          </p:cNvPr>
          <p:cNvSpPr txBox="1"/>
          <p:nvPr/>
        </p:nvSpPr>
        <p:spPr>
          <a:xfrm>
            <a:off x="2113622" y="2926002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2009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3D084F-5437-2449-B02B-AB2AA96FD8A6}"/>
              </a:ext>
            </a:extLst>
          </p:cNvPr>
          <p:cNvSpPr txBox="1"/>
          <p:nvPr/>
        </p:nvSpPr>
        <p:spPr>
          <a:xfrm>
            <a:off x="2113621" y="3193794"/>
            <a:ext cx="1655705" cy="50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Received</a:t>
            </a:r>
            <a:r>
              <a:rPr kumimoji="1" lang="en" altLang="zh-CN" sz="900" dirty="0">
                <a:cs typeface="Arial" pitchFamily="34" charset="0"/>
              </a:rPr>
              <a:t>  $15 million dollar investment from KPCB / TBIG Healthcare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0E91EBB-021D-8646-8D8E-50F41F933319}"/>
              </a:ext>
            </a:extLst>
          </p:cNvPr>
          <p:cNvSpPr txBox="1"/>
          <p:nvPr/>
        </p:nvSpPr>
        <p:spPr>
          <a:xfrm>
            <a:off x="1177791" y="5363697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2004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527B0E-57EC-894B-878F-C3F8BE0E12CA}"/>
              </a:ext>
            </a:extLst>
          </p:cNvPr>
          <p:cNvSpPr txBox="1"/>
          <p:nvPr/>
        </p:nvSpPr>
        <p:spPr>
          <a:xfrm>
            <a:off x="1177788" y="5631488"/>
            <a:ext cx="1575567" cy="64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Established</a:t>
            </a:r>
            <a:r>
              <a:rPr kumimoji="1" lang="en" altLang="zh-CN" sz="900" dirty="0">
                <a:cs typeface="Arial" pitchFamily="34" charset="0"/>
              </a:rPr>
              <a:t> custom protein and antibody services, R&amp;D and production site in Nanjing, China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89AE655-2824-7E4D-AE2E-1C2EB4BB57F5}"/>
              </a:ext>
            </a:extLst>
          </p:cNvPr>
          <p:cNvSpPr txBox="1"/>
          <p:nvPr/>
        </p:nvSpPr>
        <p:spPr>
          <a:xfrm>
            <a:off x="3697339" y="2052286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2013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A59B57-E35B-6043-8D92-1B1EB9B6FA0D}"/>
              </a:ext>
            </a:extLst>
          </p:cNvPr>
          <p:cNvSpPr txBox="1"/>
          <p:nvPr/>
        </p:nvSpPr>
        <p:spPr>
          <a:xfrm>
            <a:off x="3697339" y="2320079"/>
            <a:ext cx="2015641" cy="50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Launched</a:t>
            </a:r>
            <a:r>
              <a:rPr kumimoji="1" lang="en" altLang="zh-CN" sz="900" dirty="0">
                <a:cs typeface="Arial" pitchFamily="34" charset="0"/>
              </a:rPr>
              <a:t> Bestzyme (subsidiary company specialized in industrial synthetic biology products)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22B3DC-1E92-084F-A408-18F459EE8820}"/>
              </a:ext>
            </a:extLst>
          </p:cNvPr>
          <p:cNvSpPr txBox="1"/>
          <p:nvPr/>
        </p:nvSpPr>
        <p:spPr>
          <a:xfrm>
            <a:off x="5952226" y="1352153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2015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4C3BBF6-995A-C04E-A6A3-A8B726199E91}"/>
              </a:ext>
            </a:extLst>
          </p:cNvPr>
          <p:cNvSpPr txBox="1"/>
          <p:nvPr/>
        </p:nvSpPr>
        <p:spPr>
          <a:xfrm>
            <a:off x="5952224" y="1619945"/>
            <a:ext cx="1727692" cy="36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GenScript</a:t>
            </a:r>
            <a:r>
              <a:rPr kumimoji="1" lang="en" altLang="zh-CN" sz="900" dirty="0">
                <a:cs typeface="Arial" pitchFamily="34" charset="0"/>
              </a:rPr>
              <a:t> Biotech  listed in HKEX (Stock code:1548)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3CECCFB-6409-4845-906A-FD1D5588545C}"/>
              </a:ext>
            </a:extLst>
          </p:cNvPr>
          <p:cNvSpPr txBox="1"/>
          <p:nvPr/>
        </p:nvSpPr>
        <p:spPr>
          <a:xfrm>
            <a:off x="7660807" y="1146062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2018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514D512-E4A6-204D-8B28-568A946E7558}"/>
              </a:ext>
            </a:extLst>
          </p:cNvPr>
          <p:cNvSpPr txBox="1"/>
          <p:nvPr/>
        </p:nvSpPr>
        <p:spPr>
          <a:xfrm>
            <a:off x="7660807" y="1413853"/>
            <a:ext cx="2317912" cy="36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Legend Biotech </a:t>
            </a:r>
            <a:r>
              <a:rPr kumimoji="1" lang="en" altLang="zh-CN" sz="900" dirty="0">
                <a:cs typeface="Arial" pitchFamily="34" charset="0"/>
              </a:rPr>
              <a:t>BCMA program received IND clearance in US and China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DE38FF9-9DDA-DB47-BF11-669EB9FA2566}"/>
              </a:ext>
            </a:extLst>
          </p:cNvPr>
          <p:cNvSpPr txBox="1"/>
          <p:nvPr/>
        </p:nvSpPr>
        <p:spPr>
          <a:xfrm>
            <a:off x="2917657" y="5000155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2011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4D48B5A-75B9-FC4B-B923-D2A5004E116F}"/>
              </a:ext>
            </a:extLst>
          </p:cNvPr>
          <p:cNvSpPr txBox="1"/>
          <p:nvPr/>
        </p:nvSpPr>
        <p:spPr>
          <a:xfrm>
            <a:off x="2917656" y="5267945"/>
            <a:ext cx="1355579" cy="923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Opened</a:t>
            </a:r>
            <a:r>
              <a:rPr kumimoji="1" lang="en" altLang="zh-CN" sz="900" dirty="0">
                <a:cs typeface="Arial" pitchFamily="34" charset="0"/>
              </a:rPr>
              <a:t> a new R&amp;D and production facility in Nanjing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Established</a:t>
            </a:r>
            <a:r>
              <a:rPr kumimoji="1" lang="en" altLang="zh-CN" sz="900" dirty="0">
                <a:cs typeface="Arial" pitchFamily="34" charset="0"/>
              </a:rPr>
              <a:t> subsidiary in Japan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E6C1E41-1BC3-634E-9AE0-C7C7EEC3BD6F}"/>
              </a:ext>
            </a:extLst>
          </p:cNvPr>
          <p:cNvSpPr txBox="1"/>
          <p:nvPr/>
        </p:nvSpPr>
        <p:spPr>
          <a:xfrm>
            <a:off x="4489198" y="4239705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2014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671FB4B-2DDE-DA45-A20F-5C5257CC0A57}"/>
              </a:ext>
            </a:extLst>
          </p:cNvPr>
          <p:cNvSpPr txBox="1"/>
          <p:nvPr/>
        </p:nvSpPr>
        <p:spPr>
          <a:xfrm>
            <a:off x="4489195" y="4507494"/>
            <a:ext cx="1727692" cy="923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Launched</a:t>
            </a:r>
            <a:r>
              <a:rPr kumimoji="1" lang="en" altLang="zh-CN" sz="900" dirty="0">
                <a:cs typeface="Arial" pitchFamily="34" charset="0"/>
              </a:rPr>
              <a:t> Legend Biotech (subsidiary company specialized in </a:t>
            </a:r>
          </a:p>
          <a:p>
            <a:r>
              <a:rPr kumimoji="1" lang="en" altLang="zh-CN" sz="900" dirty="0">
                <a:cs typeface="Arial" pitchFamily="34" charset="0"/>
              </a:rPr>
              <a:t>cell therapy)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CRO</a:t>
            </a:r>
            <a:r>
              <a:rPr kumimoji="1" lang="en" altLang="zh-CN" sz="900" dirty="0">
                <a:cs typeface="Arial" pitchFamily="34" charset="0"/>
              </a:rPr>
              <a:t> Leadership Award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6B4B916-2E13-0A4A-8D54-F6D1E5E9F2B9}"/>
              </a:ext>
            </a:extLst>
          </p:cNvPr>
          <p:cNvSpPr txBox="1"/>
          <p:nvPr/>
        </p:nvSpPr>
        <p:spPr>
          <a:xfrm>
            <a:off x="6432852" y="3603656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2017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47A8BF1-E432-7E46-8D79-8C79472AC27B}"/>
              </a:ext>
            </a:extLst>
          </p:cNvPr>
          <p:cNvSpPr txBox="1"/>
          <p:nvPr/>
        </p:nvSpPr>
        <p:spPr>
          <a:xfrm>
            <a:off x="6432849" y="3871447"/>
            <a:ext cx="1602215" cy="16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Legend Biotech </a:t>
            </a:r>
            <a:r>
              <a:rPr kumimoji="1" lang="en" altLang="zh-CN" sz="900" dirty="0">
                <a:cs typeface="Arial" pitchFamily="34" charset="0"/>
              </a:rPr>
              <a:t>and Janssen entered into collaboration on the BCMA program 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Acquired</a:t>
            </a:r>
            <a:r>
              <a:rPr kumimoji="1" lang="en" altLang="zh-CN" sz="900" dirty="0">
                <a:cs typeface="Arial" pitchFamily="34" charset="0"/>
              </a:rPr>
              <a:t> 100% of the issued shares of CustomArray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BCMA</a:t>
            </a:r>
            <a:r>
              <a:rPr kumimoji="1" lang="en" altLang="zh-CN" sz="900" dirty="0">
                <a:cs typeface="Arial" pitchFamily="34" charset="0"/>
              </a:rPr>
              <a:t> program received Orphan Drug Designation (FDA) &amp; PRIME Designation (EMA)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19E6843-22F5-4841-ACF6-E7C0722A718A}"/>
              </a:ext>
            </a:extLst>
          </p:cNvPr>
          <p:cNvSpPr txBox="1"/>
          <p:nvPr/>
        </p:nvSpPr>
        <p:spPr>
          <a:xfrm>
            <a:off x="8184995" y="3406106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2019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C8BB9F-D2B0-F241-BAF7-DD2D43FF7CFC}"/>
              </a:ext>
            </a:extLst>
          </p:cNvPr>
          <p:cNvSpPr txBox="1"/>
          <p:nvPr/>
        </p:nvSpPr>
        <p:spPr>
          <a:xfrm>
            <a:off x="8184992" y="3673897"/>
            <a:ext cx="1793726" cy="2307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Subsidiary company Legend Biotech </a:t>
            </a:r>
            <a:r>
              <a:rPr kumimoji="1" lang="en" altLang="zh-CN" sz="900" dirty="0">
                <a:cs typeface="Arial" pitchFamily="34" charset="0"/>
              </a:rPr>
              <a:t>New Biologics GMP CDMO R&amp;D center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Established </a:t>
            </a:r>
            <a:r>
              <a:rPr kumimoji="1" lang="en" altLang="zh-CN" sz="900" dirty="0">
                <a:cs typeface="Arial" pitchFamily="34" charset="0"/>
              </a:rPr>
              <a:t>European &amp; Asia-Pacific Division to facilitate global strategy 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CAR-T</a:t>
            </a:r>
            <a:r>
              <a:rPr kumimoji="1" lang="en" altLang="zh-CN" sz="900" dirty="0">
                <a:cs typeface="Arial" pitchFamily="34" charset="0"/>
              </a:rPr>
              <a:t> products received Orphan Drug Designation (FDA) and were recognized as breakthrough therapy; clinical data showed a 100% remission rate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Launched</a:t>
            </a:r>
            <a:r>
              <a:rPr kumimoji="1" lang="en" altLang="zh-CN" sz="900" dirty="0">
                <a:cs typeface="Arial" pitchFamily="34" charset="0"/>
              </a:rPr>
              <a:t> GenScript ProBio (specialized in biologics CDMO)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E2178FE-454F-CE46-B365-4F6AE3B53242}"/>
              </a:ext>
            </a:extLst>
          </p:cNvPr>
          <p:cNvSpPr txBox="1"/>
          <p:nvPr/>
        </p:nvSpPr>
        <p:spPr>
          <a:xfrm>
            <a:off x="10128648" y="3819618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2020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F0E533A-906A-A44C-AB3B-95A12BB381E9}"/>
              </a:ext>
            </a:extLst>
          </p:cNvPr>
          <p:cNvSpPr txBox="1"/>
          <p:nvPr/>
        </p:nvSpPr>
        <p:spPr>
          <a:xfrm>
            <a:off x="10128646" y="4087409"/>
            <a:ext cx="1793727" cy="189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Legend</a:t>
            </a:r>
            <a:r>
              <a:rPr kumimoji="1" lang="en" altLang="zh-CN" sz="900" dirty="0">
                <a:cs typeface="Arial" pitchFamily="34" charset="0"/>
              </a:rPr>
              <a:t> was listed on NASDAQ on June 5 and becomes China's first CAR-T stock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GenScript </a:t>
            </a:r>
            <a:r>
              <a:rPr kumimoji="1" lang="en" altLang="zh-CN" sz="900" dirty="0">
                <a:cs typeface="Arial" pitchFamily="34" charset="0"/>
              </a:rPr>
              <a:t>and Duke-NUS Medical School, launched first-in-the-world cPass</a:t>
            </a:r>
            <a:r>
              <a:rPr kumimoji="1" lang="en" altLang="zh-CN" sz="900" baseline="30000" dirty="0">
                <a:cs typeface="Arial" pitchFamily="34" charset="0"/>
              </a:rPr>
              <a:t>TM</a:t>
            </a:r>
            <a:r>
              <a:rPr kumimoji="1" lang="en" altLang="zh-CN" sz="900" dirty="0">
                <a:cs typeface="Arial" pitchFamily="34" charset="0"/>
              </a:rPr>
              <a:t> SARS-CoV-2 Neutralization Antibody Detection Kit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Finished</a:t>
            </a:r>
            <a:r>
              <a:rPr kumimoji="1" lang="en" altLang="zh-CN" sz="900" dirty="0">
                <a:cs typeface="Arial" pitchFamily="34" charset="0"/>
              </a:rPr>
              <a:t> the construction of the world's largest customized peptide service platform</a:t>
            </a:r>
            <a:endParaRPr kumimoji="1" lang="zh-CN" altLang="en-US" sz="900" dirty="0" err="1">
              <a:cs typeface="Arial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4BF2C5-7DD3-C44D-B902-74B82B645C07}"/>
              </a:ext>
            </a:extLst>
          </p:cNvPr>
          <p:cNvSpPr txBox="1"/>
          <p:nvPr/>
        </p:nvSpPr>
        <p:spPr>
          <a:xfrm>
            <a:off x="10173633" y="210120"/>
            <a:ext cx="60129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A1E9"/>
                </a:solidFill>
                <a:cs typeface="Arial" pitchFamily="34" charset="0"/>
              </a:rPr>
              <a:t>2021</a:t>
            </a:r>
            <a:endParaRPr kumimoji="1" lang="zh-CN" altLang="en-US" sz="1600" b="1" dirty="0" err="1">
              <a:solidFill>
                <a:srgbClr val="00A1E9"/>
              </a:solidFill>
              <a:cs typeface="Arial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BD2C722-A68F-5742-B298-1B15E7899C64}"/>
              </a:ext>
            </a:extLst>
          </p:cNvPr>
          <p:cNvSpPr txBox="1"/>
          <p:nvPr/>
        </p:nvSpPr>
        <p:spPr>
          <a:xfrm>
            <a:off x="10173632" y="515666"/>
            <a:ext cx="1888057" cy="120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Opened </a:t>
            </a:r>
            <a:r>
              <a:rPr kumimoji="1" lang="en" altLang="zh-CN" sz="900" dirty="0">
                <a:cs typeface="Arial" pitchFamily="34" charset="0"/>
              </a:rPr>
              <a:t>a new R&amp;D and production facility in Singapor</a:t>
            </a:r>
            <a:r>
              <a:rPr kumimoji="1" lang="en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</a:t>
            </a:r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 </a:t>
            </a:r>
          </a:p>
          <a:p>
            <a:endParaRPr kumimoji="1" lang="en" altLang="zh-CN" sz="900" dirty="0">
              <a:solidFill>
                <a:srgbClr val="00A1E9"/>
              </a:solidFill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Opened </a:t>
            </a:r>
            <a:r>
              <a:rPr kumimoji="1" lang="en" altLang="zh-CN" sz="900" dirty="0">
                <a:cs typeface="Arial" pitchFamily="34" charset="0"/>
              </a:rPr>
              <a:t>Shanghai Site for cell engineering and virus production</a:t>
            </a:r>
          </a:p>
          <a:p>
            <a:endParaRPr kumimoji="1" lang="en" altLang="zh-CN" sz="900" dirty="0">
              <a:cs typeface="Arial" pitchFamily="34" charset="0"/>
            </a:endParaRPr>
          </a:p>
          <a:p>
            <a:r>
              <a:rPr kumimoji="1" lang="en" altLang="zh-CN" sz="900" dirty="0">
                <a:solidFill>
                  <a:srgbClr val="00A1E9"/>
                </a:solidFill>
                <a:cs typeface="Arial" pitchFamily="34" charset="0"/>
              </a:rPr>
              <a:t>Opened </a:t>
            </a:r>
            <a:r>
              <a:rPr kumimoji="1" lang="en" altLang="zh-CN" sz="900" dirty="0">
                <a:cs typeface="Arial" pitchFamily="34" charset="0"/>
              </a:rPr>
              <a:t>a new High-throughput US Facility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70643E-E103-6740-87F6-DE234EC2C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823" y="285589"/>
            <a:ext cx="117298" cy="156886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Flowchart: Sort 34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9281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29CD8A-444A-4890-A8C2-29B23218C5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8238A-6D94-4A79-A488-A3D2CAFC4D2C}"/>
              </a:ext>
            </a:extLst>
          </p:cNvPr>
          <p:cNvSpPr txBox="1"/>
          <p:nvPr/>
        </p:nvSpPr>
        <p:spPr>
          <a:xfrm>
            <a:off x="2132615" y="1577809"/>
            <a:ext cx="3153311" cy="33846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Antigen:</a:t>
            </a:r>
            <a:r>
              <a:rPr lang="zh-CN" altLang="en-US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SARS-Cov-2-S</a:t>
            </a:r>
            <a:r>
              <a:rPr lang="en-US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Protein</a:t>
            </a:r>
          </a:p>
        </p:txBody>
      </p:sp>
      <p:pic>
        <p:nvPicPr>
          <p:cNvPr id="9" name="图片 89">
            <a:extLst>
              <a:ext uri="{FF2B5EF4-FFF2-40B4-BE49-F238E27FC236}">
                <a16:creationId xmlns:a16="http://schemas.microsoft.com/office/drawing/2014/main" id="{F5804916-0C67-4D62-AC66-3BB559745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31" y="2301559"/>
            <a:ext cx="1812121" cy="1547388"/>
          </a:xfrm>
          <a:prstGeom prst="rect">
            <a:avLst/>
          </a:prstGeom>
        </p:spPr>
      </p:pic>
      <p:sp>
        <p:nvSpPr>
          <p:cNvPr id="10" name="矩形 90">
            <a:extLst>
              <a:ext uri="{FF2B5EF4-FFF2-40B4-BE49-F238E27FC236}">
                <a16:creationId xmlns:a16="http://schemas.microsoft.com/office/drawing/2014/main" id="{0A216B5B-8185-4E25-B020-6DFA27A40A91}"/>
              </a:ext>
            </a:extLst>
          </p:cNvPr>
          <p:cNvSpPr/>
          <p:nvPr/>
        </p:nvSpPr>
        <p:spPr>
          <a:xfrm>
            <a:off x="3014389" y="3963994"/>
            <a:ext cx="1168606" cy="33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>
              <a:defRPr/>
            </a:pPr>
            <a:r>
              <a:rPr lang="en-US" sz="1600" kern="0" dirty="0">
                <a:solidFill>
                  <a:srgbClr val="004B95"/>
                </a:solidFill>
              </a:rPr>
              <a:t>SARS-CoV-2</a:t>
            </a:r>
          </a:p>
        </p:txBody>
      </p:sp>
      <p:graphicFrame>
        <p:nvGraphicFramePr>
          <p:cNvPr id="11" name="图示 74">
            <a:extLst>
              <a:ext uri="{FF2B5EF4-FFF2-40B4-BE49-F238E27FC236}">
                <a16:creationId xmlns:a16="http://schemas.microsoft.com/office/drawing/2014/main" id="{7642C9F4-E239-4EDD-820C-AE64F413C1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793203"/>
              </p:ext>
            </p:extLst>
          </p:nvPr>
        </p:nvGraphicFramePr>
        <p:xfrm>
          <a:off x="3128025" y="924076"/>
          <a:ext cx="6767052" cy="5290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组合 75">
            <a:extLst>
              <a:ext uri="{FF2B5EF4-FFF2-40B4-BE49-F238E27FC236}">
                <a16:creationId xmlns:a16="http://schemas.microsoft.com/office/drawing/2014/main" id="{0861449D-DA24-4B15-A542-B7E079CE0338}"/>
              </a:ext>
            </a:extLst>
          </p:cNvPr>
          <p:cNvGrpSpPr/>
          <p:nvPr/>
        </p:nvGrpSpPr>
        <p:grpSpPr>
          <a:xfrm>
            <a:off x="1998570" y="1535855"/>
            <a:ext cx="10190256" cy="4574798"/>
            <a:chOff x="-1225435" y="2502467"/>
            <a:chExt cx="10192910" cy="4311697"/>
          </a:xfrm>
        </p:grpSpPr>
        <p:sp>
          <p:nvSpPr>
            <p:cNvPr id="13" name="矩形 77">
              <a:extLst>
                <a:ext uri="{FF2B5EF4-FFF2-40B4-BE49-F238E27FC236}">
                  <a16:creationId xmlns:a16="http://schemas.microsoft.com/office/drawing/2014/main" id="{3D7FBE93-D90B-424A-B374-94E855DF72C4}"/>
                </a:ext>
              </a:extLst>
            </p:cNvPr>
            <p:cNvSpPr/>
            <p:nvPr/>
          </p:nvSpPr>
          <p:spPr>
            <a:xfrm>
              <a:off x="2908809" y="6031162"/>
              <a:ext cx="2889041" cy="783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defRPr/>
              </a:pPr>
              <a:r>
                <a:rPr 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Single cell suspension </a:t>
              </a:r>
            </a:p>
            <a:p>
              <a:pPr defTabSz="914126">
                <a:defRPr/>
              </a:pPr>
              <a:r>
                <a:rPr 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prepared from spleen</a:t>
              </a:r>
            </a:p>
            <a:p>
              <a:pPr defTabSz="914126">
                <a:defRPr/>
              </a:pPr>
              <a:r>
                <a:rPr 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Timing: 2 h</a:t>
              </a:r>
              <a:endParaRPr lang="zh-CN" altLang="en-US" sz="1600" kern="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78">
              <a:extLst>
                <a:ext uri="{FF2B5EF4-FFF2-40B4-BE49-F238E27FC236}">
                  <a16:creationId xmlns:a16="http://schemas.microsoft.com/office/drawing/2014/main" id="{F7828C85-04F2-4212-9D8B-BD9506FB4171}"/>
                </a:ext>
              </a:extLst>
            </p:cNvPr>
            <p:cNvSpPr/>
            <p:nvPr/>
          </p:nvSpPr>
          <p:spPr>
            <a:xfrm>
              <a:off x="3738519" y="5181708"/>
              <a:ext cx="5228956" cy="551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defRPr/>
              </a:pPr>
              <a:r>
                <a:rPr 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Antigen + Ig</a:t>
              </a:r>
              <a:r>
                <a:rPr lang="en-US" altLang="zh-CN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</a:t>
              </a:r>
              <a:r>
                <a:rPr 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+ B cells enrichment</a:t>
              </a:r>
            </a:p>
            <a:p>
              <a:pPr defTabSz="914126">
                <a:defRPr/>
              </a:pPr>
              <a:r>
                <a:rPr 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Timing: 2 h</a:t>
              </a:r>
              <a:endParaRPr lang="zh-CN" altLang="en-US" sz="1600" kern="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矩形 79">
              <a:extLst>
                <a:ext uri="{FF2B5EF4-FFF2-40B4-BE49-F238E27FC236}">
                  <a16:creationId xmlns:a16="http://schemas.microsoft.com/office/drawing/2014/main" id="{7DB0EBB0-710C-4C2C-BCBA-0CEB249D3AA4}"/>
                </a:ext>
              </a:extLst>
            </p:cNvPr>
            <p:cNvSpPr/>
            <p:nvPr/>
          </p:nvSpPr>
          <p:spPr>
            <a:xfrm>
              <a:off x="4091065" y="4310952"/>
              <a:ext cx="3342078" cy="551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defRPr/>
              </a:pPr>
              <a:r>
                <a:rPr lang="en-US" altLang="zh-CN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15726 single B cells on Beacon</a:t>
              </a:r>
            </a:p>
            <a:p>
              <a:pPr defTabSz="914126">
                <a:defRPr/>
              </a:pPr>
              <a:r>
                <a:rPr lang="en-US" altLang="zh-CN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Timing</a:t>
              </a:r>
              <a:r>
                <a:rPr lang="zh-CN" alt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：</a:t>
              </a:r>
              <a:r>
                <a:rPr lang="en-US" altLang="zh-CN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2h</a:t>
              </a:r>
              <a:endParaRPr lang="zh-CN" altLang="en-US" sz="1600" kern="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80">
              <a:extLst>
                <a:ext uri="{FF2B5EF4-FFF2-40B4-BE49-F238E27FC236}">
                  <a16:creationId xmlns:a16="http://schemas.microsoft.com/office/drawing/2014/main" id="{D21AFEFE-0062-4251-9566-B726992E6D91}"/>
                </a:ext>
              </a:extLst>
            </p:cNvPr>
            <p:cNvSpPr/>
            <p:nvPr/>
          </p:nvSpPr>
          <p:spPr>
            <a:xfrm>
              <a:off x="4663185" y="3208195"/>
              <a:ext cx="2769958" cy="783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defRPr/>
              </a:pPr>
              <a:r>
                <a:rPr 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Antigen positive screening</a:t>
              </a:r>
            </a:p>
            <a:p>
              <a:pPr defTabSz="914126">
                <a:defRPr/>
              </a:pPr>
              <a:r>
                <a:rPr lang="en-US" altLang="zh-CN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Timing</a:t>
              </a:r>
              <a:r>
                <a:rPr lang="zh-CN" alt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：</a:t>
              </a:r>
              <a:r>
                <a:rPr lang="en-US" altLang="zh-CN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1h</a:t>
              </a:r>
              <a:endParaRPr lang="zh-CN" altLang="en-US" sz="1600" kern="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81">
              <a:extLst>
                <a:ext uri="{FF2B5EF4-FFF2-40B4-BE49-F238E27FC236}">
                  <a16:creationId xmlns:a16="http://schemas.microsoft.com/office/drawing/2014/main" id="{7B57963D-2750-4B32-9E4D-9F0DC03C52F3}"/>
                </a:ext>
              </a:extLst>
            </p:cNvPr>
            <p:cNvSpPr/>
            <p:nvPr/>
          </p:nvSpPr>
          <p:spPr>
            <a:xfrm>
              <a:off x="4758864" y="2502467"/>
              <a:ext cx="2661999" cy="319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126">
                <a:defRPr/>
              </a:pPr>
              <a:r>
                <a:rPr lang="en-US" altLang="zh-CN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142 Antigen  positive hits</a:t>
              </a:r>
              <a:endParaRPr lang="zh-CN" altLang="en-US" sz="1600" kern="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76">
              <a:extLst>
                <a:ext uri="{FF2B5EF4-FFF2-40B4-BE49-F238E27FC236}">
                  <a16:creationId xmlns:a16="http://schemas.microsoft.com/office/drawing/2014/main" id="{8C1C5AB5-63D7-4090-8CCC-4DB598085D75}"/>
                </a:ext>
              </a:extLst>
            </p:cNvPr>
            <p:cNvSpPr/>
            <p:nvPr/>
          </p:nvSpPr>
          <p:spPr>
            <a:xfrm>
              <a:off x="-1225435" y="5744092"/>
              <a:ext cx="2687959" cy="551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defRPr/>
              </a:pPr>
              <a:r>
                <a:rPr lang="en-US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Express Immunization</a:t>
              </a:r>
            </a:p>
            <a:p>
              <a:pPr defTabSz="914126">
                <a:defRPr/>
              </a:pPr>
              <a:r>
                <a:rPr lang="en-US" altLang="zh-CN" sz="1600" b="1" kern="0" dirty="0">
                  <a:solidFill>
                    <a:srgbClr val="0C4B95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Timing: 8 weeks</a:t>
              </a:r>
              <a:endParaRPr lang="zh-CN" altLang="en-US" sz="1600" kern="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15749" y="382301"/>
            <a:ext cx="10725171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SARS-CoV-2 Antibody Development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Flowchart: Sort 22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1187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589" y="248426"/>
            <a:ext cx="10515600" cy="1325563"/>
          </a:xfrm>
        </p:spPr>
        <p:txBody>
          <a:bodyPr/>
          <a:lstStyle/>
          <a:p>
            <a:pPr defTabSz="914126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sz="2799" b="1" dirty="0">
                <a:solidFill>
                  <a:srgbClr val="0C4B95"/>
                </a:solidFill>
                <a:latin typeface="Arial" pitchFamily="34" charset="0"/>
                <a:ea typeface="宋体" pitchFamily="2" charset="-122"/>
                <a:cs typeface="+mn-cs"/>
              </a:rPr>
              <a:t>Case Study: SARS-CoV-2 Antibody Development</a:t>
            </a:r>
            <a:br>
              <a:rPr lang="en-US" sz="2799" b="1" dirty="0">
                <a:solidFill>
                  <a:srgbClr val="0C4B95"/>
                </a:solidFill>
                <a:latin typeface="Arial" pitchFamily="34" charset="0"/>
                <a:ea typeface="宋体" pitchFamily="2" charset="-122"/>
                <a:cs typeface="+mn-cs"/>
              </a:rPr>
            </a:br>
            <a:endParaRPr lang="en-US" b="1" dirty="0">
              <a:solidFill>
                <a:srgbClr val="0C4B95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0B4E17-9155-4AD9-916F-5C6A3D5CCF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5" name="矩形 11">
            <a:extLst>
              <a:ext uri="{FF2B5EF4-FFF2-40B4-BE49-F238E27FC236}">
                <a16:creationId xmlns:a16="http://schemas.microsoft.com/office/drawing/2014/main" id="{42DA1D02-77D0-4CF5-8ECC-EB2F7B5FFBC1}"/>
              </a:ext>
            </a:extLst>
          </p:cNvPr>
          <p:cNvSpPr/>
          <p:nvPr/>
        </p:nvSpPr>
        <p:spPr>
          <a:xfrm>
            <a:off x="4171283" y="3173200"/>
            <a:ext cx="2766384" cy="30769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chemeClr val="tx2"/>
                </a:solidFill>
                <a:latin typeface="Arial" pitchFamily="34" charset="0"/>
                <a:ea typeface="宋体" pitchFamily="2" charset="-122"/>
              </a:rPr>
              <a:t>High diversity to IgG epitopes </a:t>
            </a:r>
          </a:p>
        </p:txBody>
      </p:sp>
      <p:sp>
        <p:nvSpPr>
          <p:cNvPr id="6" name="矩形 13">
            <a:extLst>
              <a:ext uri="{FF2B5EF4-FFF2-40B4-BE49-F238E27FC236}">
                <a16:creationId xmlns:a16="http://schemas.microsoft.com/office/drawing/2014/main" id="{B09E6CA2-04F8-49BF-8F4C-F3DE96DD7C2B}"/>
              </a:ext>
            </a:extLst>
          </p:cNvPr>
          <p:cNvSpPr/>
          <p:nvPr/>
        </p:nvSpPr>
        <p:spPr>
          <a:xfrm>
            <a:off x="814751" y="3169314"/>
            <a:ext cx="1782396" cy="30769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affinity to </a:t>
            </a:r>
            <a:r>
              <a:rPr lang="en-US" altLang="zh-CN" sz="1400" b="1" dirty="0">
                <a:solidFill>
                  <a:schemeClr val="tx2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IgG</a:t>
            </a:r>
          </a:p>
        </p:txBody>
      </p:sp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E0232A3E-25FB-425C-8F24-4FC09E850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335698"/>
              </p:ext>
            </p:extLst>
          </p:nvPr>
        </p:nvGraphicFramePr>
        <p:xfrm>
          <a:off x="3576452" y="1578764"/>
          <a:ext cx="4342269" cy="1247285"/>
        </p:xfrm>
        <a:graphic>
          <a:graphicData uri="http://schemas.openxmlformats.org/drawingml/2006/table">
            <a:tbl>
              <a:tblPr/>
              <a:tblGrid>
                <a:gridCol w="875312">
                  <a:extLst>
                    <a:ext uri="{9D8B030D-6E8A-4147-A177-3AD203B41FA5}">
                      <a16:colId xmlns:a16="http://schemas.microsoft.com/office/drawing/2014/main" val="3799227982"/>
                    </a:ext>
                  </a:extLst>
                </a:gridCol>
                <a:gridCol w="758397">
                  <a:extLst>
                    <a:ext uri="{9D8B030D-6E8A-4147-A177-3AD203B41FA5}">
                      <a16:colId xmlns:a16="http://schemas.microsoft.com/office/drawing/2014/main" val="2990132574"/>
                    </a:ext>
                  </a:extLst>
                </a:gridCol>
                <a:gridCol w="975082">
                  <a:extLst>
                    <a:ext uri="{9D8B030D-6E8A-4147-A177-3AD203B41FA5}">
                      <a16:colId xmlns:a16="http://schemas.microsoft.com/office/drawing/2014/main" val="709541943"/>
                    </a:ext>
                  </a:extLst>
                </a:gridCol>
                <a:gridCol w="866739">
                  <a:extLst>
                    <a:ext uri="{9D8B030D-6E8A-4147-A177-3AD203B41FA5}">
                      <a16:colId xmlns:a16="http://schemas.microsoft.com/office/drawing/2014/main" val="3891889316"/>
                    </a:ext>
                  </a:extLst>
                </a:gridCol>
                <a:gridCol w="866739">
                  <a:extLst>
                    <a:ext uri="{9D8B030D-6E8A-4147-A177-3AD203B41FA5}">
                      <a16:colId xmlns:a16="http://schemas.microsoft.com/office/drawing/2014/main" val="2688460374"/>
                    </a:ext>
                  </a:extLst>
                </a:gridCol>
              </a:tblGrid>
              <a:tr h="312877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Epitope 1</a:t>
                      </a:r>
                    </a:p>
                  </a:txBody>
                  <a:tcPr marL="6348" marR="6348" marT="6348" marB="10797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BS-R2B12</a:t>
                      </a: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BS-R2B16</a:t>
                      </a: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BS-R2B30</a:t>
                      </a: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448459"/>
                  </a:ext>
                </a:extLst>
              </a:tr>
              <a:tr h="324331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Epitope 2</a:t>
                      </a:r>
                    </a:p>
                  </a:txBody>
                  <a:tcPr marL="6348" marR="6348" marT="6348" marB="10797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BS-R2B17</a:t>
                      </a:r>
                    </a:p>
                  </a:txBody>
                  <a:tcPr marL="6348" marR="6348" marT="6348" marB="107972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BS-R2B27</a:t>
                      </a:r>
                    </a:p>
                  </a:txBody>
                  <a:tcPr marL="6348" marR="6348" marT="6348" marB="10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BS-R2B50</a:t>
                      </a:r>
                    </a:p>
                  </a:txBody>
                  <a:tcPr marL="6348" marR="6348" marT="6348" marB="10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48" marR="6348" marT="6348" marB="10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8061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Epitope 3</a:t>
                      </a:r>
                    </a:p>
                  </a:txBody>
                  <a:tcPr marL="6348" marR="6348" marT="6348" marB="10797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BS-R2B2</a:t>
                      </a: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583" rtl="0" eaLnBrk="1" fontAlgn="b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4G6</a:t>
                      </a:r>
                      <a:endParaRPr lang="zh-CN" altLang="en-US" sz="1200" b="1" i="0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583" rtl="0" eaLnBrk="1" fontAlgn="b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12D3</a:t>
                      </a:r>
                      <a:endParaRPr lang="zh-CN" altLang="en-US" sz="1200" b="1" i="0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583" rtl="0" eaLnBrk="1" fontAlgn="b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39G6</a:t>
                      </a:r>
                      <a:endParaRPr lang="zh-CN" altLang="en-US" sz="1200" b="1" i="0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839024"/>
                  </a:ext>
                </a:extLst>
              </a:tr>
              <a:tr h="312877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Epitope 4</a:t>
                      </a:r>
                    </a:p>
                  </a:txBody>
                  <a:tcPr marL="6348" marR="6348" marT="6348" marB="10797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BS-R1B8</a:t>
                      </a:r>
                    </a:p>
                  </a:txBody>
                  <a:tcPr marL="6348" marR="6348" marT="6348" marB="107972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48" marR="6348" marT="6348" marB="10797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48" marR="6348" marT="6348" marB="10797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047493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2F1A7B24-B46C-45FF-8CEA-9C9923B0A52C}"/>
              </a:ext>
            </a:extLst>
          </p:cNvPr>
          <p:cNvGrpSpPr/>
          <p:nvPr/>
        </p:nvGrpSpPr>
        <p:grpSpPr>
          <a:xfrm>
            <a:off x="453065" y="1296556"/>
            <a:ext cx="2715610" cy="1742257"/>
            <a:chOff x="551815" y="1417419"/>
            <a:chExt cx="2705096" cy="1622086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0D741460-60AC-4A8F-BFB0-BEFB94F706EB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51815" y="1417419"/>
              <a:ext cx="2507545" cy="162208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26418E-AC60-4677-80AE-DA86EB69FA3C}"/>
                </a:ext>
              </a:extLst>
            </p:cNvPr>
            <p:cNvSpPr txBox="1"/>
            <p:nvPr/>
          </p:nvSpPr>
          <p:spPr>
            <a:xfrm>
              <a:off x="1350300" y="1677194"/>
              <a:ext cx="1906611" cy="243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kern="100" dirty="0">
                  <a:solidFill>
                    <a:schemeClr val="tx2"/>
                  </a:solidFill>
                  <a:cs typeface="Arial" panose="020B0604020202020204" pitchFamily="34" charset="0"/>
                </a:rPr>
                <a:t>K</a:t>
              </a:r>
              <a:r>
                <a:rPr lang="en-US" altLang="zh-CN" sz="1100" kern="100" baseline="-25000" dirty="0">
                  <a:solidFill>
                    <a:schemeClr val="tx2"/>
                  </a:solidFill>
                  <a:cs typeface="Arial" panose="020B0604020202020204" pitchFamily="34" charset="0"/>
                </a:rPr>
                <a:t>D</a:t>
              </a:r>
              <a:r>
                <a:rPr lang="en-US" altLang="zh-CN" sz="1100" kern="100" dirty="0">
                  <a:solidFill>
                    <a:schemeClr val="tx2"/>
                  </a:solidFill>
                  <a:cs typeface="Arial" panose="020B0604020202020204" pitchFamily="34" charset="0"/>
                </a:rPr>
                <a:t>(M)=</a:t>
              </a:r>
              <a:r>
                <a:rPr lang="en-US" sz="1100" kern="100" dirty="0">
                  <a:solidFill>
                    <a:schemeClr val="tx2"/>
                  </a:solidFill>
                  <a:cs typeface="Arial" panose="020B0604020202020204" pitchFamily="34" charset="0"/>
                </a:rPr>
                <a:t>3.05E-11</a:t>
              </a:r>
            </a:p>
          </p:txBody>
        </p:sp>
      </p:grpSp>
      <p:pic>
        <p:nvPicPr>
          <p:cNvPr id="16" name="Picture 2" descr="阻断">
            <a:extLst>
              <a:ext uri="{FF2B5EF4-FFF2-40B4-BE49-F238E27FC236}">
                <a16:creationId xmlns:a16="http://schemas.microsoft.com/office/drawing/2014/main" id="{02299407-7297-4CDC-AAED-2A8ACD75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9" y="1287933"/>
            <a:ext cx="3147660" cy="187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3A5448-D1AF-4804-82C0-E96E38C1C782}"/>
              </a:ext>
            </a:extLst>
          </p:cNvPr>
          <p:cNvSpPr txBox="1"/>
          <p:nvPr/>
        </p:nvSpPr>
        <p:spPr>
          <a:xfrm>
            <a:off x="8113108" y="3211367"/>
            <a:ext cx="3754970" cy="30769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blocking effect on the ACE2 protein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6">
            <a:extLst>
              <a:ext uri="{FF2B5EF4-FFF2-40B4-BE49-F238E27FC236}">
                <a16:creationId xmlns:a16="http://schemas.microsoft.com/office/drawing/2014/main" id="{453B2415-EB62-4399-BAFA-ADCC58DF7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" y="3808256"/>
            <a:ext cx="2599166" cy="1906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4DC946-23DE-49CD-8EED-AA0F581B6753}"/>
              </a:ext>
            </a:extLst>
          </p:cNvPr>
          <p:cNvSpPr txBox="1"/>
          <p:nvPr/>
        </p:nvSpPr>
        <p:spPr>
          <a:xfrm>
            <a:off x="376887" y="5759570"/>
            <a:ext cx="3020725" cy="30769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altLang="zh-CN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pseudovirus</a:t>
            </a:r>
            <a:r>
              <a:rPr lang="en-US" altLang="zh-CN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neutralization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6F287D-542B-40D2-9892-402A6FBC9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378" y="3733721"/>
            <a:ext cx="2444630" cy="20184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28E1B9-3D07-48B2-909B-08E3ECCE5755}"/>
              </a:ext>
            </a:extLst>
          </p:cNvPr>
          <p:cNvSpPr txBox="1"/>
          <p:nvPr/>
        </p:nvSpPr>
        <p:spPr>
          <a:xfrm>
            <a:off x="4267676" y="5762766"/>
            <a:ext cx="3243737" cy="30769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 overexpressing cell by FACS 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1">
            <a:extLst>
              <a:ext uri="{FF2B5EF4-FFF2-40B4-BE49-F238E27FC236}">
                <a16:creationId xmlns:a16="http://schemas.microsoft.com/office/drawing/2014/main" id="{E1996EAD-E777-4F91-8BFB-F642E44A4D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97" b="69743"/>
          <a:stretch/>
        </p:blipFill>
        <p:spPr>
          <a:xfrm>
            <a:off x="8914666" y="3735478"/>
            <a:ext cx="1675964" cy="19902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BC7236F-4B94-457D-9F32-17309B490213}"/>
              </a:ext>
            </a:extLst>
          </p:cNvPr>
          <p:cNvSpPr txBox="1"/>
          <p:nvPr/>
        </p:nvSpPr>
        <p:spPr>
          <a:xfrm>
            <a:off x="8695185" y="5752149"/>
            <a:ext cx="2125573" cy="30769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 validation of RBD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1BFAF6-316A-4D97-8916-E8ECA25A6104}"/>
              </a:ext>
            </a:extLst>
          </p:cNvPr>
          <p:cNvSpPr/>
          <p:nvPr/>
        </p:nvSpPr>
        <p:spPr>
          <a:xfrm>
            <a:off x="224525" y="1201182"/>
            <a:ext cx="11737347" cy="245650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A119B3-5284-4893-B293-D28DC91D526B}"/>
              </a:ext>
            </a:extLst>
          </p:cNvPr>
          <p:cNvSpPr/>
          <p:nvPr/>
        </p:nvSpPr>
        <p:spPr>
          <a:xfrm>
            <a:off x="218923" y="3721293"/>
            <a:ext cx="11737347" cy="245650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grpSp>
        <p:nvGrpSpPr>
          <p:cNvPr id="21" name="Group 20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lowchart: Sort 31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8894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16F51A-AB5C-4BB0-975E-0602610D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869" y="1229896"/>
            <a:ext cx="8963594" cy="285265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 Sequencing &amp; Production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71BB4CB-0754-4C36-A2A8-D0BB21DD5F8F}"/>
              </a:ext>
            </a:extLst>
          </p:cNvPr>
          <p:cNvSpPr>
            <a:spLocks noChangeAspect="1"/>
          </p:cNvSpPr>
          <p:nvPr/>
        </p:nvSpPr>
        <p:spPr>
          <a:xfrm>
            <a:off x="1982271" y="2895739"/>
            <a:ext cx="284472" cy="365750"/>
          </a:xfrm>
          <a:custGeom>
            <a:avLst/>
            <a:gdLst/>
            <a:ahLst/>
            <a:cxnLst/>
            <a:rect l="l" t="t" r="r" b="b"/>
            <a:pathLst>
              <a:path w="760095" h="977265">
                <a:moveTo>
                  <a:pt x="759914" y="596827"/>
                </a:moveTo>
                <a:lnTo>
                  <a:pt x="756954" y="644487"/>
                </a:lnTo>
                <a:lnTo>
                  <a:pt x="748310" y="690379"/>
                </a:lnTo>
                <a:lnTo>
                  <a:pt x="734339" y="734150"/>
                </a:lnTo>
                <a:lnTo>
                  <a:pt x="715397" y="775441"/>
                </a:lnTo>
                <a:lnTo>
                  <a:pt x="691839" y="813898"/>
                </a:lnTo>
                <a:lnTo>
                  <a:pt x="664022" y="849165"/>
                </a:lnTo>
                <a:lnTo>
                  <a:pt x="632303" y="880884"/>
                </a:lnTo>
                <a:lnTo>
                  <a:pt x="597036" y="908700"/>
                </a:lnTo>
                <a:lnTo>
                  <a:pt x="558578" y="932257"/>
                </a:lnTo>
                <a:lnTo>
                  <a:pt x="517285" y="951200"/>
                </a:lnTo>
                <a:lnTo>
                  <a:pt x="473513" y="965171"/>
                </a:lnTo>
                <a:lnTo>
                  <a:pt x="427618" y="973814"/>
                </a:lnTo>
                <a:lnTo>
                  <a:pt x="379957" y="976775"/>
                </a:lnTo>
                <a:lnTo>
                  <a:pt x="332297" y="973814"/>
                </a:lnTo>
                <a:lnTo>
                  <a:pt x="286404" y="965171"/>
                </a:lnTo>
                <a:lnTo>
                  <a:pt x="242633" y="951200"/>
                </a:lnTo>
                <a:lnTo>
                  <a:pt x="201341" y="932257"/>
                </a:lnTo>
                <a:lnTo>
                  <a:pt x="162883" y="908700"/>
                </a:lnTo>
                <a:lnTo>
                  <a:pt x="127615" y="880884"/>
                </a:lnTo>
                <a:lnTo>
                  <a:pt x="95895" y="849165"/>
                </a:lnTo>
                <a:lnTo>
                  <a:pt x="68077" y="813898"/>
                </a:lnTo>
                <a:lnTo>
                  <a:pt x="44519" y="775441"/>
                </a:lnTo>
                <a:lnTo>
                  <a:pt x="25576" y="734150"/>
                </a:lnTo>
                <a:lnTo>
                  <a:pt x="11604" y="690379"/>
                </a:lnTo>
                <a:lnTo>
                  <a:pt x="2960" y="644487"/>
                </a:lnTo>
                <a:lnTo>
                  <a:pt x="0" y="596827"/>
                </a:lnTo>
                <a:lnTo>
                  <a:pt x="3453" y="559483"/>
                </a:lnTo>
                <a:lnTo>
                  <a:pt x="13277" y="518555"/>
                </a:lnTo>
                <a:lnTo>
                  <a:pt x="28666" y="474746"/>
                </a:lnTo>
                <a:lnTo>
                  <a:pt x="48815" y="428760"/>
                </a:lnTo>
                <a:lnTo>
                  <a:pt x="72918" y="381300"/>
                </a:lnTo>
                <a:lnTo>
                  <a:pt x="100172" y="333070"/>
                </a:lnTo>
                <a:lnTo>
                  <a:pt x="129771" y="284772"/>
                </a:lnTo>
                <a:lnTo>
                  <a:pt x="160908" y="237111"/>
                </a:lnTo>
                <a:lnTo>
                  <a:pt x="192781" y="190789"/>
                </a:lnTo>
                <a:lnTo>
                  <a:pt x="224583" y="146510"/>
                </a:lnTo>
                <a:lnTo>
                  <a:pt x="255508" y="104978"/>
                </a:lnTo>
                <a:lnTo>
                  <a:pt x="284753" y="66896"/>
                </a:lnTo>
                <a:lnTo>
                  <a:pt x="311513" y="32968"/>
                </a:lnTo>
                <a:lnTo>
                  <a:pt x="342775" y="8242"/>
                </a:lnTo>
                <a:lnTo>
                  <a:pt x="379961" y="0"/>
                </a:lnTo>
                <a:lnTo>
                  <a:pt x="417144" y="8242"/>
                </a:lnTo>
                <a:lnTo>
                  <a:pt x="448401" y="32968"/>
                </a:lnTo>
                <a:lnTo>
                  <a:pt x="475162" y="66896"/>
                </a:lnTo>
                <a:lnTo>
                  <a:pt x="504409" y="104978"/>
                </a:lnTo>
                <a:lnTo>
                  <a:pt x="535335" y="146510"/>
                </a:lnTo>
                <a:lnTo>
                  <a:pt x="567137" y="190789"/>
                </a:lnTo>
                <a:lnTo>
                  <a:pt x="599010" y="237111"/>
                </a:lnTo>
                <a:lnTo>
                  <a:pt x="630147" y="284772"/>
                </a:lnTo>
                <a:lnTo>
                  <a:pt x="659745" y="333070"/>
                </a:lnTo>
                <a:lnTo>
                  <a:pt x="686998" y="381300"/>
                </a:lnTo>
                <a:lnTo>
                  <a:pt x="711101" y="428760"/>
                </a:lnTo>
                <a:lnTo>
                  <a:pt x="731249" y="474746"/>
                </a:lnTo>
                <a:lnTo>
                  <a:pt x="746638" y="518555"/>
                </a:lnTo>
                <a:lnTo>
                  <a:pt x="756461" y="559483"/>
                </a:lnTo>
                <a:lnTo>
                  <a:pt x="759914" y="596827"/>
                </a:lnTo>
                <a:close/>
              </a:path>
            </a:pathLst>
          </a:custGeom>
          <a:solidFill>
            <a:srgbClr val="0C4B95"/>
          </a:solidFill>
          <a:ln w="10052">
            <a:noFill/>
          </a:ln>
          <a:effectLst/>
        </p:spPr>
        <p:txBody>
          <a:bodyPr wrap="square" lIns="0" tIns="0" rIns="0" bIns="0" rtlCol="0"/>
          <a:lstStyle/>
          <a:p>
            <a:endParaRPr sz="1799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owchart: Sort 1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8367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49B9C-CC20-48E3-B802-CA893DB7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068" y="0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needs Hybridoma sequencing?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C0EE95-17E1-493C-8664-34D4336D33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A94ED-E10A-4312-8D84-C8967A4B73BA}"/>
              </a:ext>
            </a:extLst>
          </p:cNvPr>
          <p:cNvSpPr/>
          <p:nvPr/>
        </p:nvSpPr>
        <p:spPr>
          <a:xfrm>
            <a:off x="6096000" y="1834998"/>
            <a:ext cx="5772078" cy="181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Hybridomas</a:t>
            </a:r>
            <a:r>
              <a:rPr lang="en-US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become unstable over time resulting in:</a:t>
            </a:r>
          </a:p>
          <a:p>
            <a:endParaRPr lang="en-US" sz="16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Font typeface="+mj-lt"/>
              <a:buAutoNum type="arabicPeriod"/>
            </a:pPr>
            <a: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viability and yield</a:t>
            </a:r>
          </a:p>
          <a:p>
            <a:pPr marL="342797" indent="-342797">
              <a:buFont typeface="+mj-lt"/>
              <a:buAutoNum type="arabicPeriod"/>
            </a:pPr>
            <a: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Altered antibody properties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600" dirty="0">
                <a:solidFill>
                  <a:srgbClr val="004B95"/>
                </a:solidFill>
                <a:cs typeface="Arial" panose="020B0604020202020204" pitchFamily="34" charset="0"/>
              </a:rPr>
            </a:b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E7E7C7-88EF-40B1-896B-9BA36ECF251B}"/>
              </a:ext>
            </a:extLst>
          </p:cNvPr>
          <p:cNvSpPr/>
          <p:nvPr/>
        </p:nvSpPr>
        <p:spPr>
          <a:xfrm>
            <a:off x="4320144" y="3877688"/>
            <a:ext cx="6170593" cy="4000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9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Sequencing helps preserve antibody sequences.</a:t>
            </a:r>
            <a:endParaRPr lang="en-US" sz="199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3F36C-3FBD-4E9F-9964-4C3AB5438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88" y="1143595"/>
            <a:ext cx="5380224" cy="2631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B99C40-C801-428A-A659-4D877C8BE136}"/>
              </a:ext>
            </a:extLst>
          </p:cNvPr>
          <p:cNvSpPr/>
          <p:nvPr/>
        </p:nvSpPr>
        <p:spPr>
          <a:xfrm>
            <a:off x="2896434" y="4572388"/>
            <a:ext cx="5769061" cy="1323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helps in:</a:t>
            </a:r>
          </a:p>
          <a:p>
            <a:pPr marL="342797" indent="-342797">
              <a:buFont typeface="+mj-lt"/>
              <a:buAutoNum type="arabicPeriod"/>
            </a:pPr>
            <a: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 protection</a:t>
            </a:r>
          </a:p>
          <a:p>
            <a:pPr marL="342797" indent="-342797">
              <a:buFont typeface="+mj-lt"/>
              <a:buAutoNum type="arabicPeriod"/>
            </a:pPr>
            <a: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 engineering projects</a:t>
            </a:r>
          </a:p>
          <a:p>
            <a:pPr marL="342797" indent="-342797">
              <a:buFont typeface="+mj-lt"/>
              <a:buAutoNum type="arabicPeriod"/>
            </a:pPr>
            <a: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stable, consistent antibody production </a:t>
            </a:r>
            <a:br>
              <a:rPr lang="en-US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Flowchart: Sort 12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2957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89C569-2145-43E4-A309-3EEF9088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08" y="67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 Sequencing Workflow</a:t>
            </a:r>
            <a:endParaRPr lang="en-US" sz="2799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017F3-6DE7-4B4B-A3EF-AE52A91713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graphicFrame>
        <p:nvGraphicFramePr>
          <p:cNvPr id="8" name="内容占位符 4">
            <a:extLst>
              <a:ext uri="{FF2B5EF4-FFF2-40B4-BE49-F238E27FC236}">
                <a16:creationId xmlns:a16="http://schemas.microsoft.com/office/drawing/2014/main" id="{006722B0-C026-4A8F-BFEE-EC5E049B740E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7097453" y="1985545"/>
          <a:ext cx="4864420" cy="66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080772-2F66-49F3-8ADF-E9A9E899F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128" y="1553280"/>
            <a:ext cx="6485377" cy="4084945"/>
          </a:xfrm>
          <a:prstGeom prst="rect">
            <a:avLst/>
          </a:prstGeom>
        </p:spPr>
      </p:pic>
      <p:grpSp>
        <p:nvGrpSpPr>
          <p:cNvPr id="9" name="组合 13">
            <a:extLst>
              <a:ext uri="{FF2B5EF4-FFF2-40B4-BE49-F238E27FC236}">
                <a16:creationId xmlns:a16="http://schemas.microsoft.com/office/drawing/2014/main" id="{83F7B758-08AC-4899-B0DB-08BCAD21F80E}"/>
              </a:ext>
            </a:extLst>
          </p:cNvPr>
          <p:cNvGrpSpPr/>
          <p:nvPr/>
        </p:nvGrpSpPr>
        <p:grpSpPr>
          <a:xfrm>
            <a:off x="7253801" y="2831351"/>
            <a:ext cx="1777620" cy="809682"/>
            <a:chOff x="381060" y="2362994"/>
            <a:chExt cx="2931612" cy="1175731"/>
          </a:xfrm>
        </p:grpSpPr>
        <p:pic>
          <p:nvPicPr>
            <p:cNvPr id="10" name="Picture 2" descr="http://biosistemigrupa.com/images/seqstudio.png">
              <a:extLst>
                <a:ext uri="{FF2B5EF4-FFF2-40B4-BE49-F238E27FC236}">
                  <a16:creationId xmlns:a16="http://schemas.microsoft.com/office/drawing/2014/main" id="{8F2B5EC0-810F-4774-8FE3-754C25717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60" y="2362994"/>
              <a:ext cx="2931612" cy="117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3450E72B-E4C2-4555-8B0B-7F2239A2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96" y="2405395"/>
              <a:ext cx="1512711" cy="388263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114B30-CEBC-4B31-9216-980CEFACF6D7}"/>
              </a:ext>
            </a:extLst>
          </p:cNvPr>
          <p:cNvGrpSpPr/>
          <p:nvPr/>
        </p:nvGrpSpPr>
        <p:grpSpPr>
          <a:xfrm>
            <a:off x="10088089" y="2729658"/>
            <a:ext cx="1333287" cy="809682"/>
            <a:chOff x="4192587" y="2094914"/>
            <a:chExt cx="2819400" cy="1768222"/>
          </a:xfrm>
        </p:grpSpPr>
        <p:pic>
          <p:nvPicPr>
            <p:cNvPr id="13" name="Picture 4" descr="MiSeq System | Focused power for targeted gene and small genome sequencing">
              <a:extLst>
                <a:ext uri="{FF2B5EF4-FFF2-40B4-BE49-F238E27FC236}">
                  <a16:creationId xmlns:a16="http://schemas.microsoft.com/office/drawing/2014/main" id="{DD97ED98-AC36-4F9E-BEBB-D44EDF9E16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" t="5802" r="6467" b="8285"/>
            <a:stretch/>
          </p:blipFill>
          <p:spPr bwMode="auto">
            <a:xfrm>
              <a:off x="4688753" y="2188247"/>
              <a:ext cx="2323234" cy="1674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28433C2C-3FBF-4251-ACD4-F0865AD75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1" b="39333"/>
            <a:stretch/>
          </p:blipFill>
          <p:spPr>
            <a:xfrm>
              <a:off x="4192587" y="2094914"/>
              <a:ext cx="1419225" cy="504613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39BBAE1D-CAF0-4FDE-8351-E1CB951641B4}"/>
              </a:ext>
            </a:extLst>
          </p:cNvPr>
          <p:cNvSpPr/>
          <p:nvPr/>
        </p:nvSpPr>
        <p:spPr>
          <a:xfrm>
            <a:off x="7091158" y="3786385"/>
            <a:ext cx="2056864" cy="107693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Sanger sequencing</a:t>
            </a:r>
            <a:br>
              <a:rPr lang="en-US" altLang="zh-C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 3730 XL</a:t>
            </a:r>
            <a:br>
              <a:rPr lang="en-US" altLang="zh-C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600-800bp</a:t>
            </a:r>
            <a:b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standard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5B423AB0-3716-4003-8A29-7E4646CE5202}"/>
              </a:ext>
            </a:extLst>
          </p:cNvPr>
          <p:cNvSpPr/>
          <p:nvPr/>
        </p:nvSpPr>
        <p:spPr>
          <a:xfrm>
            <a:off x="9696679" y="3786385"/>
            <a:ext cx="2171399" cy="107693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SBS sequencing (</a:t>
            </a:r>
            <a:r>
              <a:rPr lang="en-US" altLang="zh-CN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illumina</a:t>
            </a:r>
            <a:r>
              <a:rPr lang="en-US" altLang="zh-C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zh-CN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Miseq</a:t>
            </a:r>
            <a:br>
              <a:rPr lang="en-US" altLang="zh-C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300-600bp</a:t>
            </a:r>
            <a:b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throughput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Flowchart: Sort 2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9170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EA86-AD9B-4049-BF2A-30211701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08" y="0"/>
            <a:ext cx="10515600" cy="1325525"/>
          </a:xfrm>
        </p:spPr>
        <p:txBody>
          <a:bodyPr>
            <a:normAutofit/>
          </a:bodyPr>
          <a:lstStyle/>
          <a:p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 Sequencing Packages</a:t>
            </a:r>
            <a:endParaRPr lang="en-US" sz="2799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0F7426-185E-4E4A-A095-E4FE11D3C1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459D5524-807F-4FD0-BDD7-DFE10FA57D04}"/>
              </a:ext>
            </a:extLst>
          </p:cNvPr>
          <p:cNvGraphicFramePr>
            <a:graphicFrameLocks noGrp="1"/>
          </p:cNvGraphicFramePr>
          <p:nvPr/>
        </p:nvGraphicFramePr>
        <p:xfrm>
          <a:off x="3124974" y="1679307"/>
          <a:ext cx="8608365" cy="41137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13568">
                  <a:extLst>
                    <a:ext uri="{9D8B030D-6E8A-4147-A177-3AD203B41FA5}">
                      <a16:colId xmlns:a16="http://schemas.microsoft.com/office/drawing/2014/main" val="1990709978"/>
                    </a:ext>
                  </a:extLst>
                </a:gridCol>
                <a:gridCol w="4844466">
                  <a:extLst>
                    <a:ext uri="{9D8B030D-6E8A-4147-A177-3AD203B41FA5}">
                      <a16:colId xmlns:a16="http://schemas.microsoft.com/office/drawing/2014/main" val="4252739215"/>
                    </a:ext>
                  </a:extLst>
                </a:gridCol>
                <a:gridCol w="1350331">
                  <a:extLst>
                    <a:ext uri="{9D8B030D-6E8A-4147-A177-3AD203B41FA5}">
                      <a16:colId xmlns:a16="http://schemas.microsoft.com/office/drawing/2014/main" val="4231635601"/>
                    </a:ext>
                  </a:extLst>
                </a:gridCol>
              </a:tblGrid>
              <a:tr h="4533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Packages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</a:t>
                      </a:r>
                      <a:r>
                        <a:rPr lang="en-US" altLang="zh-CN" sz="16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line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218101"/>
                  </a:ext>
                </a:extLst>
              </a:tr>
              <a:tr h="981314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Standard variable domain and leader sequence sequencing (SC2188/SC2188-US)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Alignment data</a:t>
                      </a:r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Sequence raw data</a:t>
                      </a:r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 Expression constructs;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Sequencing construct and QC;  Isotype determination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wks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264426"/>
                  </a:ext>
                </a:extLst>
              </a:tr>
              <a:tr h="8655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Standard full-length antibody sequencing (SC2189)</a:t>
                      </a: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Alignment data</a:t>
                      </a:r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Sequence raw data</a:t>
                      </a:r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 Expression constructs;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Sequencing construct and QC;  Isotype determination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wks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515969"/>
                  </a:ext>
                </a:extLst>
              </a:tr>
              <a:tr h="947967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throughput Antibody</a:t>
                      </a:r>
                    </a:p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Sequencing (NGS)</a:t>
                      </a:r>
                    </a:p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(SC2190)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444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Cell processing, RNA extraction and reverse transcription</a:t>
                      </a:r>
                    </a:p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NGS sequencing and data analysis</a:t>
                      </a: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wks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40658"/>
                  </a:ext>
                </a:extLst>
              </a:tr>
              <a:tr h="865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Sequence to recombinant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Antibody (SC2179)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4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1mg recombinant expression &amp; 1-step purification</a:t>
                      </a: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altLang="zh-CN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wks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35" marR="57135" marT="76180" marB="761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6835197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3F5C2B2-7381-49DC-9EBE-B09E91134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1" y="2624075"/>
            <a:ext cx="2586292" cy="2723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owchart: Sort 1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855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FBD7B139-6FB5-49E5-93F5-5E5AAD32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0"/>
            <a:ext cx="10515600" cy="1325525"/>
          </a:xfrm>
        </p:spPr>
        <p:txBody>
          <a:bodyPr>
            <a:normAutofit/>
          </a:bodyPr>
          <a:lstStyle/>
          <a:p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NGS</a:t>
            </a:r>
            <a:r>
              <a:rPr lang="zh-CN" alt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Sequencing Report</a:t>
            </a:r>
            <a:endParaRPr lang="zh-CN" altLang="en-US" sz="2799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A458E-CAF8-4F5D-AE9C-A94678EEA8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06AD2804-8754-43EB-BA85-70E9D74B9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37" y="1147775"/>
            <a:ext cx="11384128" cy="165575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C1D1910B-19F3-4C8A-B56C-99F036C79A9D}"/>
              </a:ext>
            </a:extLst>
          </p:cNvPr>
          <p:cNvSpPr txBox="1"/>
          <p:nvPr/>
        </p:nvSpPr>
        <p:spPr>
          <a:xfrm>
            <a:off x="1048967" y="3009952"/>
            <a:ext cx="10819111" cy="3230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</a:t>
            </a:r>
            <a:r>
              <a:rPr lang="zh-CN" altLang="en-US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will include:</a:t>
            </a:r>
          </a:p>
          <a:p>
            <a:endParaRPr lang="en-US" altLang="zh-CN" sz="14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AutoNum type="arabicPeriod"/>
            </a:pPr>
            <a:r>
              <a:rPr lang="en-US" altLang="zh-CN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and Amino Acid sequences;</a:t>
            </a:r>
          </a:p>
          <a:p>
            <a:pPr marL="342797" indent="-342797">
              <a:buAutoNum type="arabicPeriod"/>
            </a:pPr>
            <a:r>
              <a:rPr lang="en-US" altLang="zh-CN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 and FR regions are defined by Kabat rules;</a:t>
            </a:r>
          </a:p>
          <a:p>
            <a:pPr marL="342797" indent="-342797">
              <a:buAutoNum type="arabicPeriod"/>
            </a:pPr>
            <a:r>
              <a:rPr lang="en-US" altLang="zh-CN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number of top 10 sequences are obtained by NGS. </a:t>
            </a:r>
          </a:p>
          <a:p>
            <a:endParaRPr lang="en-US" altLang="zh-CN" sz="16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choices:</a:t>
            </a:r>
          </a:p>
          <a:p>
            <a:endParaRPr lang="en-US" altLang="zh-CN" sz="1600" b="1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AutoNum type="arabicPeriod"/>
            </a:pPr>
            <a:r>
              <a:rPr lang="en-US" altLang="zh-CN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Phylogenetic tree analysis</a:t>
            </a:r>
            <a:r>
              <a:rPr lang="zh-CN" altLang="en-US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14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FontTx/>
              <a:buAutoNum type="arabicPeriod"/>
            </a:pPr>
            <a:r>
              <a:rPr lang="en-US" altLang="zh-CN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 alignment of variable regions or specific CDR sequences</a:t>
            </a:r>
            <a:r>
              <a:rPr lang="zh-CN" altLang="en-US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14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FontTx/>
              <a:buAutoNum type="arabicPeriod"/>
            </a:pPr>
            <a:r>
              <a:rPr lang="en-US" altLang="zh-CN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sequences to exclude the similarity sequences (Clients can require at least 2 or more different amino acids contained)</a:t>
            </a:r>
            <a:r>
              <a:rPr lang="zh-CN" altLang="en-US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14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FontTx/>
              <a:buAutoNum type="arabicPeriod"/>
            </a:pPr>
            <a:r>
              <a:rPr lang="en-US" altLang="zh-CN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 length analysis</a:t>
            </a:r>
            <a:r>
              <a:rPr lang="zh-CN" altLang="en-US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14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FontTx/>
              <a:buAutoNum type="arabicPeriod"/>
            </a:pPr>
            <a:r>
              <a:rPr lang="en-US" altLang="zh-CN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Germline analysis</a:t>
            </a:r>
            <a:r>
              <a:rPr lang="zh-CN" altLang="en-US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1400" dirty="0">
              <a:solidFill>
                <a:srgbClr val="00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FontTx/>
              <a:buAutoNum type="arabicPeriod"/>
            </a:pPr>
            <a:r>
              <a:rPr lang="en-US" altLang="zh-CN" sz="14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analyses can be achieved by our bioinformaticians.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Flowchart: Sort 11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8877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B36A03-25AC-4E0E-8C9D-2CA0111B35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6A8B8-5995-416C-9DC4-EE2B477CFBA7}"/>
              </a:ext>
            </a:extLst>
          </p:cNvPr>
          <p:cNvSpPr txBox="1"/>
          <p:nvPr/>
        </p:nvSpPr>
        <p:spPr>
          <a:xfrm>
            <a:off x="230128" y="305613"/>
            <a:ext cx="11731745" cy="523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Study: Germline Analysis and CDR Length Analysis</a:t>
            </a:r>
            <a:endParaRPr lang="en-US" sz="2799" b="1" dirty="0">
              <a:solidFill>
                <a:srgbClr val="0C4B9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7" name="图表 4">
            <a:extLst>
              <a:ext uri="{FF2B5EF4-FFF2-40B4-BE49-F238E27FC236}">
                <a16:creationId xmlns:a16="http://schemas.microsoft.com/office/drawing/2014/main" id="{1FA97811-0E85-4D56-9025-A6A37AF8E8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402109"/>
              </p:ext>
            </p:extLst>
          </p:nvPr>
        </p:nvGraphicFramePr>
        <p:xfrm>
          <a:off x="1002780" y="1048608"/>
          <a:ext cx="4031398" cy="266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文本框 5">
            <a:extLst>
              <a:ext uri="{FF2B5EF4-FFF2-40B4-BE49-F238E27FC236}">
                <a16:creationId xmlns:a16="http://schemas.microsoft.com/office/drawing/2014/main" id="{FA74930E-6813-49D4-88F1-3ED1BEDA92AC}"/>
              </a:ext>
            </a:extLst>
          </p:cNvPr>
          <p:cNvSpPr txBox="1"/>
          <p:nvPr/>
        </p:nvSpPr>
        <p:spPr>
          <a:xfrm>
            <a:off x="2322034" y="5980586"/>
            <a:ext cx="2015699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V-Gene Germline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00950BFB-F042-4DA5-97DE-3FF5A66B717E}"/>
              </a:ext>
            </a:extLst>
          </p:cNvPr>
          <p:cNvSpPr txBox="1"/>
          <p:nvPr/>
        </p:nvSpPr>
        <p:spPr>
          <a:xfrm rot="16200000">
            <a:off x="-445609" y="2010304"/>
            <a:ext cx="2627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V-gene germline</a:t>
            </a: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6FC2C536-CA91-4CB8-B5C2-A604DBD2DB1C}"/>
              </a:ext>
            </a:extLst>
          </p:cNvPr>
          <p:cNvSpPr txBox="1"/>
          <p:nvPr/>
        </p:nvSpPr>
        <p:spPr>
          <a:xfrm>
            <a:off x="7181809" y="3487613"/>
            <a:ext cx="2015699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V-Gene Germline</a:t>
            </a:r>
          </a:p>
        </p:txBody>
      </p:sp>
      <p:sp>
        <p:nvSpPr>
          <p:cNvPr id="11" name="文本框 8">
            <a:extLst>
              <a:ext uri="{FF2B5EF4-FFF2-40B4-BE49-F238E27FC236}">
                <a16:creationId xmlns:a16="http://schemas.microsoft.com/office/drawing/2014/main" id="{BEFF083F-A232-4A97-9010-D995B9F1F0AB}"/>
              </a:ext>
            </a:extLst>
          </p:cNvPr>
          <p:cNvSpPr txBox="1"/>
          <p:nvPr/>
        </p:nvSpPr>
        <p:spPr>
          <a:xfrm rot="16200000">
            <a:off x="4581305" y="1940355"/>
            <a:ext cx="2642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V-gene germline</a:t>
            </a:r>
          </a:p>
        </p:txBody>
      </p:sp>
      <p:graphicFrame>
        <p:nvGraphicFramePr>
          <p:cNvPr id="12" name="图表 9">
            <a:extLst>
              <a:ext uri="{FF2B5EF4-FFF2-40B4-BE49-F238E27FC236}">
                <a16:creationId xmlns:a16="http://schemas.microsoft.com/office/drawing/2014/main" id="{67E7DD0C-5744-489E-A8C8-5B9F06E061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631446"/>
              </p:ext>
            </p:extLst>
          </p:nvPr>
        </p:nvGraphicFramePr>
        <p:xfrm>
          <a:off x="5902668" y="936373"/>
          <a:ext cx="4570810" cy="2742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图表 10">
            <a:extLst>
              <a:ext uri="{FF2B5EF4-FFF2-40B4-BE49-F238E27FC236}">
                <a16:creationId xmlns:a16="http://schemas.microsoft.com/office/drawing/2014/main" id="{872A748A-875F-4B6C-876F-47B00EB88E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193169"/>
              </p:ext>
            </p:extLst>
          </p:nvPr>
        </p:nvGraphicFramePr>
        <p:xfrm>
          <a:off x="995722" y="3738190"/>
          <a:ext cx="4327854" cy="2266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文本框 11">
            <a:extLst>
              <a:ext uri="{FF2B5EF4-FFF2-40B4-BE49-F238E27FC236}">
                <a16:creationId xmlns:a16="http://schemas.microsoft.com/office/drawing/2014/main" id="{6B484990-1BEB-4B94-A924-2FD00E966703}"/>
              </a:ext>
            </a:extLst>
          </p:cNvPr>
          <p:cNvSpPr txBox="1"/>
          <p:nvPr/>
        </p:nvSpPr>
        <p:spPr>
          <a:xfrm>
            <a:off x="2327695" y="3416722"/>
            <a:ext cx="2015699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V-Gene Germline</a:t>
            </a: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A3C90B69-183B-4868-BA5F-238144845B3F}"/>
              </a:ext>
            </a:extLst>
          </p:cNvPr>
          <p:cNvSpPr txBox="1"/>
          <p:nvPr/>
        </p:nvSpPr>
        <p:spPr>
          <a:xfrm rot="16200000">
            <a:off x="-389443" y="4598426"/>
            <a:ext cx="250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CDR3 length</a:t>
            </a:r>
          </a:p>
        </p:txBody>
      </p:sp>
      <p:graphicFrame>
        <p:nvGraphicFramePr>
          <p:cNvPr id="16" name="图表 13">
            <a:extLst>
              <a:ext uri="{FF2B5EF4-FFF2-40B4-BE49-F238E27FC236}">
                <a16:creationId xmlns:a16="http://schemas.microsoft.com/office/drawing/2014/main" id="{382CFFED-689F-4AAE-B55B-92DF928029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508072"/>
              </p:ext>
            </p:extLst>
          </p:nvPr>
        </p:nvGraphicFramePr>
        <p:xfrm>
          <a:off x="6098476" y="3767454"/>
          <a:ext cx="4415974" cy="2254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文本框 14">
            <a:extLst>
              <a:ext uri="{FF2B5EF4-FFF2-40B4-BE49-F238E27FC236}">
                <a16:creationId xmlns:a16="http://schemas.microsoft.com/office/drawing/2014/main" id="{C3C38211-584F-4507-AE93-9FED933EDADF}"/>
              </a:ext>
            </a:extLst>
          </p:cNvPr>
          <p:cNvSpPr txBox="1"/>
          <p:nvPr/>
        </p:nvSpPr>
        <p:spPr>
          <a:xfrm>
            <a:off x="7438764" y="5980586"/>
            <a:ext cx="2015699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V-Gene Germline</a:t>
            </a:r>
          </a:p>
        </p:txBody>
      </p:sp>
      <p:sp>
        <p:nvSpPr>
          <p:cNvPr id="18" name="文本框 15">
            <a:extLst>
              <a:ext uri="{FF2B5EF4-FFF2-40B4-BE49-F238E27FC236}">
                <a16:creationId xmlns:a16="http://schemas.microsoft.com/office/drawing/2014/main" id="{9538D965-E5C1-4CC7-BF83-0AEE8445B67A}"/>
              </a:ext>
            </a:extLst>
          </p:cNvPr>
          <p:cNvSpPr txBox="1"/>
          <p:nvPr/>
        </p:nvSpPr>
        <p:spPr>
          <a:xfrm rot="16200000">
            <a:off x="4683004" y="4755880"/>
            <a:ext cx="2461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CDR3 length</a:t>
            </a:r>
          </a:p>
        </p:txBody>
      </p:sp>
      <p:sp>
        <p:nvSpPr>
          <p:cNvPr id="19" name="Star: 7 Points 18">
            <a:extLst>
              <a:ext uri="{FF2B5EF4-FFF2-40B4-BE49-F238E27FC236}">
                <a16:creationId xmlns:a16="http://schemas.microsoft.com/office/drawing/2014/main" id="{95BE2B07-E238-4256-8D94-9DE9A81776EB}"/>
              </a:ext>
            </a:extLst>
          </p:cNvPr>
          <p:cNvSpPr/>
          <p:nvPr/>
        </p:nvSpPr>
        <p:spPr>
          <a:xfrm>
            <a:off x="9899706" y="806136"/>
            <a:ext cx="1931814" cy="1138872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 Antibody D</a:t>
            </a:r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iversit</a:t>
            </a:r>
            <a:r>
              <a:rPr lang="en-US" altLang="zh-CN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tar: 7 Points 19">
            <a:extLst>
              <a:ext uri="{FF2B5EF4-FFF2-40B4-BE49-F238E27FC236}">
                <a16:creationId xmlns:a16="http://schemas.microsoft.com/office/drawing/2014/main" id="{84F3D7E2-36FA-4318-8AD0-B658F3FFCD05}"/>
              </a:ext>
            </a:extLst>
          </p:cNvPr>
          <p:cNvSpPr/>
          <p:nvPr/>
        </p:nvSpPr>
        <p:spPr>
          <a:xfrm>
            <a:off x="9823525" y="3499688"/>
            <a:ext cx="2138347" cy="120902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 Antibody Candidate</a:t>
            </a:r>
            <a:endParaRPr lang="en-US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C62458-F98A-421B-A47B-E919D1FE29A7}"/>
              </a:ext>
            </a:extLst>
          </p:cNvPr>
          <p:cNvSpPr txBox="1"/>
          <p:nvPr/>
        </p:nvSpPr>
        <p:spPr>
          <a:xfrm>
            <a:off x="6606824" y="60415"/>
            <a:ext cx="4113729" cy="261542"/>
          </a:xfrm>
          <a:prstGeom prst="rect">
            <a:avLst/>
          </a:prstGeom>
          <a:noFill/>
          <a:ln>
            <a:solidFill>
              <a:srgbClr val="0C4B95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rgbClr val="333333"/>
                </a:solidFill>
              </a:rPr>
              <a:t>IMGT, I</a:t>
            </a:r>
            <a:r>
              <a:rPr lang="en-US" sz="1100" b="1" dirty="0">
                <a:solidFill>
                  <a:srgbClr val="333333"/>
                </a:solidFill>
              </a:rPr>
              <a:t>nternational </a:t>
            </a:r>
            <a:r>
              <a:rPr lang="en-US" sz="1100" b="1" dirty="0" err="1">
                <a:solidFill>
                  <a:srgbClr val="333333"/>
                </a:solidFill>
                <a:latin typeface="Arial" panose="020B0604020202020204" pitchFamily="34" charset="0"/>
              </a:rPr>
              <a:t>ImMunoGeneTics</a:t>
            </a:r>
            <a:r>
              <a:rPr lang="en-US" sz="1100" b="1" dirty="0">
                <a:solidFill>
                  <a:srgbClr val="333333"/>
                </a:solidFill>
                <a:latin typeface="Arial" panose="020B0604020202020204" pitchFamily="34" charset="0"/>
              </a:rPr>
              <a:t> information system ®</a:t>
            </a:r>
            <a:endParaRPr lang="en-US" sz="11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Flowchart: Sort 24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2980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16F51A-AB5C-4BB0-975E-0602610D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919" y="1204516"/>
            <a:ext cx="9128759" cy="285265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ELISA Kit Development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71BB4CB-0754-4C36-A2A8-D0BB21DD5F8F}"/>
              </a:ext>
            </a:extLst>
          </p:cNvPr>
          <p:cNvSpPr>
            <a:spLocks noChangeAspect="1"/>
          </p:cNvSpPr>
          <p:nvPr/>
        </p:nvSpPr>
        <p:spPr>
          <a:xfrm>
            <a:off x="2591713" y="2819559"/>
            <a:ext cx="284472" cy="365750"/>
          </a:xfrm>
          <a:custGeom>
            <a:avLst/>
            <a:gdLst/>
            <a:ahLst/>
            <a:cxnLst/>
            <a:rect l="l" t="t" r="r" b="b"/>
            <a:pathLst>
              <a:path w="760095" h="977265">
                <a:moveTo>
                  <a:pt x="759914" y="596827"/>
                </a:moveTo>
                <a:lnTo>
                  <a:pt x="756954" y="644487"/>
                </a:lnTo>
                <a:lnTo>
                  <a:pt x="748310" y="690379"/>
                </a:lnTo>
                <a:lnTo>
                  <a:pt x="734339" y="734150"/>
                </a:lnTo>
                <a:lnTo>
                  <a:pt x="715397" y="775441"/>
                </a:lnTo>
                <a:lnTo>
                  <a:pt x="691839" y="813898"/>
                </a:lnTo>
                <a:lnTo>
                  <a:pt x="664022" y="849165"/>
                </a:lnTo>
                <a:lnTo>
                  <a:pt x="632303" y="880884"/>
                </a:lnTo>
                <a:lnTo>
                  <a:pt x="597036" y="908700"/>
                </a:lnTo>
                <a:lnTo>
                  <a:pt x="558578" y="932257"/>
                </a:lnTo>
                <a:lnTo>
                  <a:pt x="517285" y="951200"/>
                </a:lnTo>
                <a:lnTo>
                  <a:pt x="473513" y="965171"/>
                </a:lnTo>
                <a:lnTo>
                  <a:pt x="427618" y="973814"/>
                </a:lnTo>
                <a:lnTo>
                  <a:pt x="379957" y="976775"/>
                </a:lnTo>
                <a:lnTo>
                  <a:pt x="332297" y="973814"/>
                </a:lnTo>
                <a:lnTo>
                  <a:pt x="286404" y="965171"/>
                </a:lnTo>
                <a:lnTo>
                  <a:pt x="242633" y="951200"/>
                </a:lnTo>
                <a:lnTo>
                  <a:pt x="201341" y="932257"/>
                </a:lnTo>
                <a:lnTo>
                  <a:pt x="162883" y="908700"/>
                </a:lnTo>
                <a:lnTo>
                  <a:pt x="127615" y="880884"/>
                </a:lnTo>
                <a:lnTo>
                  <a:pt x="95895" y="849165"/>
                </a:lnTo>
                <a:lnTo>
                  <a:pt x="68077" y="813898"/>
                </a:lnTo>
                <a:lnTo>
                  <a:pt x="44519" y="775441"/>
                </a:lnTo>
                <a:lnTo>
                  <a:pt x="25576" y="734150"/>
                </a:lnTo>
                <a:lnTo>
                  <a:pt x="11604" y="690379"/>
                </a:lnTo>
                <a:lnTo>
                  <a:pt x="2960" y="644487"/>
                </a:lnTo>
                <a:lnTo>
                  <a:pt x="0" y="596827"/>
                </a:lnTo>
                <a:lnTo>
                  <a:pt x="3453" y="559483"/>
                </a:lnTo>
                <a:lnTo>
                  <a:pt x="13277" y="518555"/>
                </a:lnTo>
                <a:lnTo>
                  <a:pt x="28666" y="474746"/>
                </a:lnTo>
                <a:lnTo>
                  <a:pt x="48815" y="428760"/>
                </a:lnTo>
                <a:lnTo>
                  <a:pt x="72918" y="381300"/>
                </a:lnTo>
                <a:lnTo>
                  <a:pt x="100172" y="333070"/>
                </a:lnTo>
                <a:lnTo>
                  <a:pt x="129771" y="284772"/>
                </a:lnTo>
                <a:lnTo>
                  <a:pt x="160908" y="237111"/>
                </a:lnTo>
                <a:lnTo>
                  <a:pt x="192781" y="190789"/>
                </a:lnTo>
                <a:lnTo>
                  <a:pt x="224583" y="146510"/>
                </a:lnTo>
                <a:lnTo>
                  <a:pt x="255508" y="104978"/>
                </a:lnTo>
                <a:lnTo>
                  <a:pt x="284753" y="66896"/>
                </a:lnTo>
                <a:lnTo>
                  <a:pt x="311513" y="32968"/>
                </a:lnTo>
                <a:lnTo>
                  <a:pt x="342775" y="8242"/>
                </a:lnTo>
                <a:lnTo>
                  <a:pt x="379961" y="0"/>
                </a:lnTo>
                <a:lnTo>
                  <a:pt x="417144" y="8242"/>
                </a:lnTo>
                <a:lnTo>
                  <a:pt x="448401" y="32968"/>
                </a:lnTo>
                <a:lnTo>
                  <a:pt x="475162" y="66896"/>
                </a:lnTo>
                <a:lnTo>
                  <a:pt x="504409" y="104978"/>
                </a:lnTo>
                <a:lnTo>
                  <a:pt x="535335" y="146510"/>
                </a:lnTo>
                <a:lnTo>
                  <a:pt x="567137" y="190789"/>
                </a:lnTo>
                <a:lnTo>
                  <a:pt x="599010" y="237111"/>
                </a:lnTo>
                <a:lnTo>
                  <a:pt x="630147" y="284772"/>
                </a:lnTo>
                <a:lnTo>
                  <a:pt x="659745" y="333070"/>
                </a:lnTo>
                <a:lnTo>
                  <a:pt x="686998" y="381300"/>
                </a:lnTo>
                <a:lnTo>
                  <a:pt x="711101" y="428760"/>
                </a:lnTo>
                <a:lnTo>
                  <a:pt x="731249" y="474746"/>
                </a:lnTo>
                <a:lnTo>
                  <a:pt x="746638" y="518555"/>
                </a:lnTo>
                <a:lnTo>
                  <a:pt x="756461" y="559483"/>
                </a:lnTo>
                <a:lnTo>
                  <a:pt x="759914" y="596827"/>
                </a:lnTo>
                <a:close/>
              </a:path>
            </a:pathLst>
          </a:custGeom>
          <a:solidFill>
            <a:srgbClr val="0C4B95"/>
          </a:solidFill>
          <a:ln w="10052">
            <a:noFill/>
          </a:ln>
          <a:effectLst/>
        </p:spPr>
        <p:txBody>
          <a:bodyPr wrap="square" lIns="0" tIns="0" rIns="0" bIns="0" rtlCol="0"/>
          <a:lstStyle/>
          <a:p>
            <a:endParaRPr sz="1799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owchart: Sort 1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0176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6EEC9-AF08-4219-88D1-25ABD10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2553"/>
            <a:ext cx="10515600" cy="1325525"/>
          </a:xfrm>
        </p:spPr>
        <p:txBody>
          <a:bodyPr>
            <a:normAutofit/>
          </a:bodyPr>
          <a:lstStyle/>
          <a:p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GenScript One-Stop Solution for Kit Development</a:t>
            </a:r>
            <a:endParaRPr lang="en-US" sz="2799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879356-29CE-45DA-9887-ACA277096D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DB7079C-8FED-40BB-9932-621B0C9B01E2}"/>
              </a:ext>
            </a:extLst>
          </p:cNvPr>
          <p:cNvSpPr/>
          <p:nvPr/>
        </p:nvSpPr>
        <p:spPr>
          <a:xfrm>
            <a:off x="23439" y="2653089"/>
            <a:ext cx="12191647" cy="14223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99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8" name="矩形 18">
            <a:extLst>
              <a:ext uri="{FF2B5EF4-FFF2-40B4-BE49-F238E27FC236}">
                <a16:creationId xmlns:a16="http://schemas.microsoft.com/office/drawing/2014/main" id="{BAA45FA0-3057-4D89-8172-3F6D617E8B1B}"/>
              </a:ext>
            </a:extLst>
          </p:cNvPr>
          <p:cNvSpPr/>
          <p:nvPr/>
        </p:nvSpPr>
        <p:spPr>
          <a:xfrm>
            <a:off x="7726140" y="4512952"/>
            <a:ext cx="3533440" cy="120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Released above 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FDA </a:t>
            </a: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  <a:p>
            <a:pPr defTabSz="914126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r>
              <a:rPr lang="zh-CN" altLang="en-US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Recovery 80-120%</a:t>
            </a:r>
          </a:p>
          <a:p>
            <a:pPr defTabSz="914126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r>
              <a:rPr lang="zh-CN" altLang="en-US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C.V.</a:t>
            </a:r>
            <a:r>
              <a:rPr lang="zh-CN" altLang="en-US" sz="1600" b="1" dirty="0">
                <a:solidFill>
                  <a:srgbClr val="0C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＜</a:t>
            </a:r>
            <a:r>
              <a:rPr lang="en-US" altLang="zh-CN" sz="1600" b="1" dirty="0">
                <a:solidFill>
                  <a:srgbClr val="0C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F312C0E3-0665-4B8E-8B31-93C4394E3331}"/>
              </a:ext>
            </a:extLst>
          </p:cNvPr>
          <p:cNvSpPr/>
          <p:nvPr/>
        </p:nvSpPr>
        <p:spPr>
          <a:xfrm>
            <a:off x="1295654" y="4355675"/>
            <a:ext cx="3743289" cy="120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Antibody discovery:</a:t>
            </a:r>
            <a:r>
              <a:rPr lang="zh-CN" altLang="en-US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＞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</a:t>
            </a:r>
            <a:r>
              <a:rPr lang="zh-CN" altLang="en-US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Years</a:t>
            </a:r>
          </a:p>
          <a:p>
            <a:pPr defTabSz="914126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Kit projects:</a:t>
            </a:r>
            <a:r>
              <a:rPr lang="zh-CN" altLang="en-US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＞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70</a:t>
            </a:r>
          </a:p>
          <a:p>
            <a:pPr defTabSz="914126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Delivery kit quantity:</a:t>
            </a:r>
            <a:r>
              <a:rPr lang="zh-CN" altLang="en-US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＞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15W</a:t>
            </a:r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5C045715-132D-4A97-BFA0-7621D4388C69}"/>
              </a:ext>
            </a:extLst>
          </p:cNvPr>
          <p:cNvSpPr/>
          <p:nvPr/>
        </p:nvSpPr>
        <p:spPr>
          <a:xfrm>
            <a:off x="1724451" y="2061205"/>
            <a:ext cx="2235135" cy="2235135"/>
          </a:xfrm>
          <a:prstGeom prst="ellipse">
            <a:avLst/>
          </a:prstGeom>
          <a:solidFill>
            <a:schemeClr val="tx2"/>
          </a:solidFill>
          <a:ln w="57150" cmpd="dbl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1" name="组合 9">
            <a:extLst>
              <a:ext uri="{FF2B5EF4-FFF2-40B4-BE49-F238E27FC236}">
                <a16:creationId xmlns:a16="http://schemas.microsoft.com/office/drawing/2014/main" id="{E4180A04-7E42-4E3A-A996-568AC574C9BC}"/>
              </a:ext>
            </a:extLst>
          </p:cNvPr>
          <p:cNvGrpSpPr/>
          <p:nvPr/>
        </p:nvGrpSpPr>
        <p:grpSpPr>
          <a:xfrm>
            <a:off x="1633193" y="2061205"/>
            <a:ext cx="5603639" cy="2235135"/>
            <a:chOff x="1919222" y="1959155"/>
            <a:chExt cx="5605098" cy="2235717"/>
          </a:xfrm>
        </p:grpSpPr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159E3EE5-667B-4A46-B501-9039BE9844A1}"/>
                </a:ext>
              </a:extLst>
            </p:cNvPr>
            <p:cNvSpPr/>
            <p:nvPr/>
          </p:nvSpPr>
          <p:spPr>
            <a:xfrm>
              <a:off x="5288603" y="1959155"/>
              <a:ext cx="2235717" cy="2235717"/>
            </a:xfrm>
            <a:prstGeom prst="ellipse">
              <a:avLst/>
            </a:prstGeom>
            <a:solidFill>
              <a:schemeClr val="tx2"/>
            </a:solidFill>
            <a:ln w="57150" cmpd="dbl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3" name="矩形 15">
              <a:extLst>
                <a:ext uri="{FF2B5EF4-FFF2-40B4-BE49-F238E27FC236}">
                  <a16:creationId xmlns:a16="http://schemas.microsoft.com/office/drawing/2014/main" id="{AD67D9BD-A78D-42E8-8569-FDB0FF31FA80}"/>
                </a:ext>
              </a:extLst>
            </p:cNvPr>
            <p:cNvSpPr/>
            <p:nvPr/>
          </p:nvSpPr>
          <p:spPr>
            <a:xfrm>
              <a:off x="1919222" y="2592892"/>
              <a:ext cx="2418279" cy="785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126" eaLnBrk="0" fontAlgn="base" hangingPunct="0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altLang="zh-CN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Abundant</a:t>
              </a:r>
            </a:p>
            <a:p>
              <a:pPr algn="ctr" defTabSz="914126" eaLnBrk="0" fontAlgn="base" hangingPunct="0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altLang="zh-CN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Production E</a:t>
              </a:r>
              <a:r>
                <a:rPr lang="en-US" altLang="zh-CN" sz="1600" b="1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xperience</a:t>
              </a:r>
              <a:endParaRPr lang="en-US" altLang="zh-CN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10">
            <a:extLst>
              <a:ext uri="{FF2B5EF4-FFF2-40B4-BE49-F238E27FC236}">
                <a16:creationId xmlns:a16="http://schemas.microsoft.com/office/drawing/2014/main" id="{F08D2310-E955-4310-97C9-D26BC804DE46}"/>
              </a:ext>
            </a:extLst>
          </p:cNvPr>
          <p:cNvGrpSpPr/>
          <p:nvPr/>
        </p:nvGrpSpPr>
        <p:grpSpPr>
          <a:xfrm>
            <a:off x="5188559" y="2061205"/>
            <a:ext cx="5325516" cy="2235135"/>
            <a:chOff x="5092899" y="1959155"/>
            <a:chExt cx="5326903" cy="2235717"/>
          </a:xfrm>
        </p:grpSpPr>
        <p:sp>
          <p:nvSpPr>
            <p:cNvPr id="25" name="Oval 19">
              <a:extLst>
                <a:ext uri="{FF2B5EF4-FFF2-40B4-BE49-F238E27FC236}">
                  <a16:creationId xmlns:a16="http://schemas.microsoft.com/office/drawing/2014/main" id="{BCDC62F8-3F5D-4035-A08C-B1BE67B431AC}"/>
                </a:ext>
              </a:extLst>
            </p:cNvPr>
            <p:cNvSpPr/>
            <p:nvPr/>
          </p:nvSpPr>
          <p:spPr>
            <a:xfrm>
              <a:off x="8184085" y="1959155"/>
              <a:ext cx="2235717" cy="2235717"/>
            </a:xfrm>
            <a:prstGeom prst="ellipse">
              <a:avLst/>
            </a:prstGeom>
            <a:solidFill>
              <a:schemeClr val="tx2"/>
            </a:solidFill>
            <a:ln w="57150" cmpd="dbl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6" name="矩形 17">
              <a:extLst>
                <a:ext uri="{FF2B5EF4-FFF2-40B4-BE49-F238E27FC236}">
                  <a16:creationId xmlns:a16="http://schemas.microsoft.com/office/drawing/2014/main" id="{0FFA46D3-DC0C-47A5-828A-17D43B62B987}"/>
                </a:ext>
              </a:extLst>
            </p:cNvPr>
            <p:cNvSpPr/>
            <p:nvPr/>
          </p:nvSpPr>
          <p:spPr>
            <a:xfrm>
              <a:off x="5092899" y="2772143"/>
              <a:ext cx="1861892" cy="4161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126" eaLnBrk="0" fontAlgn="base" hangingPunct="0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altLang="zh-CN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One Stop service</a:t>
              </a:r>
            </a:p>
          </p:txBody>
        </p:sp>
      </p:grpSp>
      <p:sp>
        <p:nvSpPr>
          <p:cNvPr id="27" name="矩形 20">
            <a:extLst>
              <a:ext uri="{FF2B5EF4-FFF2-40B4-BE49-F238E27FC236}">
                <a16:creationId xmlns:a16="http://schemas.microsoft.com/office/drawing/2014/main" id="{F7FA876E-CA1B-489C-B6CF-F58A6F006D9F}"/>
              </a:ext>
            </a:extLst>
          </p:cNvPr>
          <p:cNvSpPr/>
          <p:nvPr/>
        </p:nvSpPr>
        <p:spPr>
          <a:xfrm>
            <a:off x="4524324" y="1350150"/>
            <a:ext cx="3936323" cy="656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0" fontAlgn="base" hangingPunct="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One-stop service from </a:t>
            </a:r>
            <a:r>
              <a:rPr lang="en-US" altLang="zh-CN" sz="1600" b="1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RUO to GMP</a:t>
            </a:r>
          </a:p>
          <a:p>
            <a:pPr defTabSz="914126" eaLnBrk="0" fontAlgn="base" hangingPunct="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Match different applications</a:t>
            </a:r>
            <a:endParaRPr lang="zh-CN" altLang="en-US" sz="1600" dirty="0">
              <a:solidFill>
                <a:srgbClr val="004B95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4FE9FB-8F08-47CB-8A84-9F13973C2759}"/>
              </a:ext>
            </a:extLst>
          </p:cNvPr>
          <p:cNvSpPr txBox="1"/>
          <p:nvPr/>
        </p:nvSpPr>
        <p:spPr>
          <a:xfrm>
            <a:off x="8460647" y="2873981"/>
            <a:ext cx="1871721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Clinical Grade Development</a:t>
            </a:r>
          </a:p>
        </p:txBody>
      </p:sp>
      <p:pic>
        <p:nvPicPr>
          <p:cNvPr id="29" name="Picture 2" descr="ISO 13485 Definition | Arena">
            <a:extLst>
              <a:ext uri="{FF2B5EF4-FFF2-40B4-BE49-F238E27FC236}">
                <a16:creationId xmlns:a16="http://schemas.microsoft.com/office/drawing/2014/main" id="{ADACFC6C-4D65-4F27-BFB8-B5E66752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629" y="393930"/>
            <a:ext cx="1389912" cy="150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lowchart: Sort 33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0203973" y="4275745"/>
            <a:ext cx="507582" cy="5075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16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1A1A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14410" y="1958774"/>
            <a:ext cx="3470245" cy="3711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33" y="-24912"/>
            <a:ext cx="10515600" cy="132552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Business Overview</a:t>
            </a:r>
            <a:endParaRPr lang="en-US" sz="2800" b="1" baseline="30000" dirty="0">
              <a:solidFill>
                <a:srgbClr val="0C4B9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pSp>
        <p:nvGrpSpPr>
          <p:cNvPr id="76" name="îṣļíḍé">
            <a:extLst>
              <a:ext uri="{FF2B5EF4-FFF2-40B4-BE49-F238E27FC236}">
                <a16:creationId xmlns:a16="http://schemas.microsoft.com/office/drawing/2014/main" id="{D705F785-DC88-41D5-A520-0AF3C603BD4B}"/>
              </a:ext>
            </a:extLst>
          </p:cNvPr>
          <p:cNvGrpSpPr/>
          <p:nvPr/>
        </p:nvGrpSpPr>
        <p:grpSpPr>
          <a:xfrm>
            <a:off x="620963" y="1270925"/>
            <a:ext cx="5282204" cy="1150893"/>
            <a:chOff x="1788161" y="1816886"/>
            <a:chExt cx="4308303" cy="1268928"/>
          </a:xfrm>
        </p:grpSpPr>
        <p:sp>
          <p:nvSpPr>
            <p:cNvPr id="78" name="íŝḷïḋe">
              <a:extLst>
                <a:ext uri="{FF2B5EF4-FFF2-40B4-BE49-F238E27FC236}">
                  <a16:creationId xmlns:a16="http://schemas.microsoft.com/office/drawing/2014/main" id="{DBD652AE-92DA-4E15-B661-90D655A2C459}"/>
                </a:ext>
              </a:extLst>
            </p:cNvPr>
            <p:cNvSpPr/>
            <p:nvPr/>
          </p:nvSpPr>
          <p:spPr>
            <a:xfrm>
              <a:off x="1788161" y="1816886"/>
              <a:ext cx="4307840" cy="1268928"/>
            </a:xfrm>
            <a:prstGeom prst="snip2DiagRect">
              <a:avLst/>
            </a:prstGeom>
            <a:solidFill>
              <a:srgbClr val="1753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7" tIns="45719" rIns="91437" bIns="45719" rtlCol="0" anchor="ctr">
              <a:normAutofit/>
            </a:bodyPr>
            <a:lstStyle/>
            <a:p>
              <a:pPr algn="ctr" defTabSz="914309">
                <a:defRPr/>
              </a:pPr>
              <a:endParaRPr lang="zh-CN" altLang="en-US" sz="1799">
                <a:solidFill>
                  <a:prstClr val="white"/>
                </a:solidFill>
                <a:latin typeface="Arial" panose="020F0502020204030204"/>
                <a:ea typeface="SimSun"/>
              </a:endParaRPr>
            </a:p>
          </p:txBody>
        </p:sp>
        <p:grpSp>
          <p:nvGrpSpPr>
            <p:cNvPr id="79" name="ïṣľïḍè">
              <a:extLst>
                <a:ext uri="{FF2B5EF4-FFF2-40B4-BE49-F238E27FC236}">
                  <a16:creationId xmlns:a16="http://schemas.microsoft.com/office/drawing/2014/main" id="{5E08D745-1858-43B9-80C7-34E8594E3315}"/>
                </a:ext>
              </a:extLst>
            </p:cNvPr>
            <p:cNvGrpSpPr/>
            <p:nvPr/>
          </p:nvGrpSpPr>
          <p:grpSpPr>
            <a:xfrm>
              <a:off x="3376060" y="2182564"/>
              <a:ext cx="2720404" cy="836029"/>
              <a:chOff x="1756798" y="4169794"/>
              <a:chExt cx="2720404" cy="836029"/>
            </a:xfrm>
          </p:grpSpPr>
          <p:sp>
            <p:nvSpPr>
              <p:cNvPr id="80" name="íSḷîḑé">
                <a:extLst>
                  <a:ext uri="{FF2B5EF4-FFF2-40B4-BE49-F238E27FC236}">
                    <a16:creationId xmlns:a16="http://schemas.microsoft.com/office/drawing/2014/main" id="{D6C586E5-2CCC-494F-AA55-416FE022D920}"/>
                  </a:ext>
                </a:extLst>
              </p:cNvPr>
              <p:cNvSpPr/>
              <p:nvPr/>
            </p:nvSpPr>
            <p:spPr bwMode="auto">
              <a:xfrm>
                <a:off x="1756798" y="4656818"/>
                <a:ext cx="2720404" cy="349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37" tIns="45719" rIns="91437" bIns="45719" anchor="t" anchorCtr="0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286">
                  <a:lnSpc>
                    <a:spcPct val="120000"/>
                  </a:lnSpc>
                  <a:defRPr/>
                </a:pPr>
                <a:r>
                  <a:rPr lang="en-US" altLang="zh-CN" sz="1200" b="1" dirty="0">
                    <a:solidFill>
                      <a:prstClr val="white"/>
                    </a:solidFill>
                    <a:latin typeface="Arial" panose="020F0502020204030204"/>
                    <a:ea typeface="SimSun"/>
                  </a:rPr>
                  <a:t>Global Leader in research services Market </a:t>
                </a:r>
              </a:p>
            </p:txBody>
          </p:sp>
          <p:sp>
            <p:nvSpPr>
              <p:cNvPr id="81" name="íSlîďe">
                <a:extLst>
                  <a:ext uri="{FF2B5EF4-FFF2-40B4-BE49-F238E27FC236}">
                    <a16:creationId xmlns:a16="http://schemas.microsoft.com/office/drawing/2014/main" id="{B0D8130A-F87F-4A51-A5CB-4716D54FF100}"/>
                  </a:ext>
                </a:extLst>
              </p:cNvPr>
              <p:cNvSpPr txBox="1"/>
              <p:nvPr/>
            </p:nvSpPr>
            <p:spPr bwMode="auto">
              <a:xfrm>
                <a:off x="2066299" y="4169794"/>
                <a:ext cx="2393514" cy="492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37" tIns="45719" rIns="91437" bIns="45719" anchor="b" anchorCtr="0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286">
                  <a:defRPr/>
                </a:pPr>
                <a:r>
                  <a:rPr lang="en-US" altLang="zh-CN" sz="1999" b="1" i="1" dirty="0">
                    <a:solidFill>
                      <a:prstClr val="white"/>
                    </a:solidFill>
                    <a:ea typeface="SimSun"/>
                    <a:cs typeface="Arial" panose="020B0604020202020204" pitchFamily="34" charset="0"/>
                  </a:rPr>
                  <a:t>Life Science CRO</a:t>
                </a: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620963" y="2455264"/>
            <a:ext cx="5308327" cy="1199810"/>
            <a:chOff x="371423" y="2526897"/>
            <a:chExt cx="5308480" cy="1355570"/>
          </a:xfrm>
          <a:solidFill>
            <a:schemeClr val="bg1">
              <a:lumMod val="65000"/>
            </a:schemeClr>
          </a:solidFill>
          <a:effectLst/>
        </p:grpSpPr>
        <p:grpSp>
          <p:nvGrpSpPr>
            <p:cNvPr id="83" name="í$ḷîḑê">
              <a:extLst>
                <a:ext uri="{FF2B5EF4-FFF2-40B4-BE49-F238E27FC236}">
                  <a16:creationId xmlns:a16="http://schemas.microsoft.com/office/drawing/2014/main" id="{B4C86ECC-C2D4-4191-AF52-F0C3F80EFA04}"/>
                </a:ext>
              </a:extLst>
            </p:cNvPr>
            <p:cNvGrpSpPr/>
            <p:nvPr/>
          </p:nvGrpSpPr>
          <p:grpSpPr>
            <a:xfrm>
              <a:off x="371423" y="2526897"/>
              <a:ext cx="5308480" cy="1355570"/>
              <a:chOff x="1788161" y="3925252"/>
              <a:chExt cx="4329609" cy="1907893"/>
            </a:xfrm>
            <a:grpFill/>
          </p:grpSpPr>
          <p:sp>
            <p:nvSpPr>
              <p:cNvPr id="85" name="isḻïḑe">
                <a:extLst>
                  <a:ext uri="{FF2B5EF4-FFF2-40B4-BE49-F238E27FC236}">
                    <a16:creationId xmlns:a16="http://schemas.microsoft.com/office/drawing/2014/main" id="{278E5FD6-5CA2-4756-A376-69D66DE0399B}"/>
                  </a:ext>
                </a:extLst>
              </p:cNvPr>
              <p:cNvSpPr/>
              <p:nvPr/>
            </p:nvSpPr>
            <p:spPr>
              <a:xfrm>
                <a:off x="1788161" y="3925252"/>
                <a:ext cx="4307840" cy="1886895"/>
              </a:xfrm>
              <a:prstGeom prst="snip2Diag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37" tIns="45719" rIns="91437" bIns="45719" rtlCol="0" anchor="ctr">
                <a:normAutofit/>
              </a:bodyPr>
              <a:lstStyle/>
              <a:p>
                <a:pPr algn="ctr" defTabSz="914309">
                  <a:defRPr/>
                </a:pPr>
                <a:endParaRPr lang="zh-CN" altLang="en-US" sz="1799">
                  <a:solidFill>
                    <a:prstClr val="white"/>
                  </a:solidFill>
                  <a:latin typeface="Arial" panose="020F0502020204030204"/>
                  <a:ea typeface="SimSun"/>
                </a:endParaRPr>
              </a:p>
            </p:txBody>
          </p:sp>
          <p:grpSp>
            <p:nvGrpSpPr>
              <p:cNvPr id="86" name="îšḷíḑe">
                <a:extLst>
                  <a:ext uri="{FF2B5EF4-FFF2-40B4-BE49-F238E27FC236}">
                    <a16:creationId xmlns:a16="http://schemas.microsoft.com/office/drawing/2014/main" id="{36F0E4BB-FB98-4BAF-BCCC-1C6F035120D5}"/>
                  </a:ext>
                </a:extLst>
              </p:cNvPr>
              <p:cNvGrpSpPr/>
              <p:nvPr/>
            </p:nvGrpSpPr>
            <p:grpSpPr>
              <a:xfrm>
                <a:off x="3317394" y="4193801"/>
                <a:ext cx="2800376" cy="1639344"/>
                <a:chOff x="1698132" y="4064259"/>
                <a:chExt cx="2800376" cy="1639344"/>
              </a:xfrm>
              <a:grpFill/>
            </p:grpSpPr>
            <p:sp>
              <p:nvSpPr>
                <p:cNvPr id="87" name="ïṧ1îḑè">
                  <a:extLst>
                    <a:ext uri="{FF2B5EF4-FFF2-40B4-BE49-F238E27FC236}">
                      <a16:creationId xmlns:a16="http://schemas.microsoft.com/office/drawing/2014/main" id="{ECBDA8BD-49EB-44A5-8A20-56EB53641263}"/>
                    </a:ext>
                  </a:extLst>
                </p:cNvPr>
                <p:cNvSpPr/>
                <p:nvPr/>
              </p:nvSpPr>
              <p:spPr bwMode="auto">
                <a:xfrm>
                  <a:off x="1756798" y="5266377"/>
                  <a:ext cx="2719940" cy="437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37" tIns="45719" rIns="91437" bIns="45719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defTabSz="914286">
                    <a:lnSpc>
                      <a:spcPct val="120000"/>
                    </a:lnSpc>
                    <a:defRPr/>
                  </a:pPr>
                  <a:r>
                    <a:rPr lang="en-US" altLang="zh-CN" sz="1200" b="1" dirty="0">
                      <a:solidFill>
                        <a:prstClr val="white"/>
                      </a:solidFill>
                      <a:latin typeface="Arial" panose="020F0502020204030204"/>
                      <a:ea typeface="SimSun"/>
                    </a:rPr>
                    <a:t>Fast growing industrial enzyme producer</a:t>
                  </a:r>
                </a:p>
              </p:txBody>
            </p:sp>
            <p:sp>
              <p:nvSpPr>
                <p:cNvPr id="88" name="íslïḍé">
                  <a:extLst>
                    <a:ext uri="{FF2B5EF4-FFF2-40B4-BE49-F238E27FC236}">
                      <a16:creationId xmlns:a16="http://schemas.microsoft.com/office/drawing/2014/main" id="{86687588-7F1B-4493-8E5F-A71BED85A084}"/>
                    </a:ext>
                  </a:extLst>
                </p:cNvPr>
                <p:cNvSpPr txBox="1"/>
                <p:nvPr/>
              </p:nvSpPr>
              <p:spPr bwMode="auto">
                <a:xfrm>
                  <a:off x="1698132" y="4064259"/>
                  <a:ext cx="2800376" cy="1162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37" tIns="45719" rIns="91437" bIns="45719" anchor="b" anchorCtr="0">
                  <a:no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defTabSz="914286">
                    <a:defRPr/>
                  </a:pPr>
                  <a:r>
                    <a:rPr lang="en-US" altLang="zh-CN" sz="1999" b="1" i="1" dirty="0">
                      <a:solidFill>
                        <a:prstClr val="white"/>
                      </a:solidFill>
                      <a:ea typeface="SimSun"/>
                      <a:cs typeface="Arial" panose="020B0604020202020204" pitchFamily="34" charset="0"/>
                    </a:rPr>
                    <a:t>Industrial Synthetic </a:t>
                  </a:r>
                </a:p>
                <a:p>
                  <a:pPr algn="ctr" defTabSz="914286">
                    <a:defRPr/>
                  </a:pPr>
                  <a:r>
                    <a:rPr lang="en-US" altLang="zh-CN" sz="1999" b="1" i="1" dirty="0">
                      <a:solidFill>
                        <a:prstClr val="white"/>
                      </a:solidFill>
                      <a:ea typeface="SimSun"/>
                      <a:cs typeface="Arial" panose="020B0604020202020204" pitchFamily="34" charset="0"/>
                    </a:rPr>
                    <a:t>Biology Products</a:t>
                  </a:r>
                </a:p>
              </p:txBody>
            </p:sp>
          </p:grp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423" y="2557521"/>
              <a:ext cx="1946903" cy="586057"/>
            </a:xfrm>
            <a:prstGeom prst="rect">
              <a:avLst/>
            </a:prstGeom>
            <a:grpFill/>
          </p:spPr>
        </p:pic>
      </p:grpSp>
      <p:grpSp>
        <p:nvGrpSpPr>
          <p:cNvPr id="89" name="Group 88"/>
          <p:cNvGrpSpPr/>
          <p:nvPr/>
        </p:nvGrpSpPr>
        <p:grpSpPr>
          <a:xfrm>
            <a:off x="620962" y="3684575"/>
            <a:ext cx="5281636" cy="1213998"/>
            <a:chOff x="371423" y="4217876"/>
            <a:chExt cx="5281788" cy="1371600"/>
          </a:xfrm>
          <a:solidFill>
            <a:schemeClr val="bg1">
              <a:lumMod val="65000"/>
            </a:schemeClr>
          </a:solidFill>
        </p:grpSpPr>
        <p:sp>
          <p:nvSpPr>
            <p:cNvPr id="90" name="iṣḷîḍè">
              <a:extLst>
                <a:ext uri="{FF2B5EF4-FFF2-40B4-BE49-F238E27FC236}">
                  <a16:creationId xmlns:a16="http://schemas.microsoft.com/office/drawing/2014/main" id="{B33F2397-DB99-4985-AEC3-752B847A21D4}"/>
                </a:ext>
              </a:extLst>
            </p:cNvPr>
            <p:cNvSpPr/>
            <p:nvPr/>
          </p:nvSpPr>
          <p:spPr>
            <a:xfrm>
              <a:off x="371423" y="4217876"/>
              <a:ext cx="5281788" cy="1371600"/>
            </a:xfrm>
            <a:prstGeom prst="snip2Diag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7" tIns="45719" rIns="91437" bIns="45719" rtlCol="0" anchor="ctr">
              <a:normAutofit/>
            </a:bodyPr>
            <a:lstStyle/>
            <a:p>
              <a:pPr algn="ctr" defTabSz="914309">
                <a:defRPr/>
              </a:pPr>
              <a:endParaRPr lang="zh-CN" altLang="en-US" sz="1799">
                <a:solidFill>
                  <a:prstClr val="white"/>
                </a:solidFill>
                <a:latin typeface="Arial" panose="020F0502020204030204"/>
                <a:ea typeface="SimSun"/>
              </a:endParaRPr>
            </a:p>
          </p:txBody>
        </p:sp>
        <p:sp>
          <p:nvSpPr>
            <p:cNvPr id="91" name="iṧlïḓe">
              <a:extLst>
                <a:ext uri="{FF2B5EF4-FFF2-40B4-BE49-F238E27FC236}">
                  <a16:creationId xmlns:a16="http://schemas.microsoft.com/office/drawing/2014/main" id="{D58227AF-CC0E-473F-A482-B5F3B37C6D09}"/>
                </a:ext>
              </a:extLst>
            </p:cNvPr>
            <p:cNvSpPr/>
            <p:nvPr/>
          </p:nvSpPr>
          <p:spPr bwMode="auto">
            <a:xfrm>
              <a:off x="2318326" y="5198452"/>
              <a:ext cx="3320920" cy="3848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7" tIns="45719" rIns="91437" bIns="45719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914286">
                <a:lnSpc>
                  <a:spcPct val="120000"/>
                </a:lnSpc>
                <a:defRPr/>
              </a:pPr>
              <a:r>
                <a:rPr lang="en-US" altLang="zh-CN" sz="1200" b="1" dirty="0">
                  <a:solidFill>
                    <a:prstClr val="white"/>
                  </a:solidFill>
                  <a:latin typeface="Arial" panose="020F0502020204030204"/>
                  <a:ea typeface="SimSun"/>
                </a:rPr>
                <a:t>Global leader in CAR-T technology</a:t>
              </a:r>
            </a:p>
          </p:txBody>
        </p:sp>
        <p:sp>
          <p:nvSpPr>
            <p:cNvPr id="92" name="ïśḻïḍè">
              <a:extLst>
                <a:ext uri="{FF2B5EF4-FFF2-40B4-BE49-F238E27FC236}">
                  <a16:creationId xmlns:a16="http://schemas.microsoft.com/office/drawing/2014/main" id="{BDD0AEF9-C82B-4BBC-91A8-144E01A589C4}"/>
                </a:ext>
              </a:extLst>
            </p:cNvPr>
            <p:cNvSpPr txBox="1"/>
            <p:nvPr/>
          </p:nvSpPr>
          <p:spPr bwMode="auto">
            <a:xfrm>
              <a:off x="2956795" y="4520500"/>
              <a:ext cx="2447965" cy="4960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7" tIns="45719" rIns="91437" bIns="45719" anchor="b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914286">
                <a:defRPr/>
              </a:pPr>
              <a:r>
                <a:rPr lang="en-US" altLang="zh-CN" sz="1999" b="1" i="1" dirty="0">
                  <a:solidFill>
                    <a:prstClr val="white"/>
                  </a:solidFill>
                  <a:ea typeface="SimSun"/>
                  <a:cs typeface="Arial" panose="020B0604020202020204" pitchFamily="34" charset="0"/>
                </a:rPr>
                <a:t> Cell Therapy</a:t>
              </a: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437" y="4240082"/>
              <a:ext cx="1794963" cy="613855"/>
            </a:xfrm>
            <a:prstGeom prst="rect">
              <a:avLst/>
            </a:prstGeom>
            <a:grpFill/>
          </p:spPr>
        </p:pic>
      </p:grpSp>
      <p:grpSp>
        <p:nvGrpSpPr>
          <p:cNvPr id="94" name="Group 93"/>
          <p:cNvGrpSpPr/>
          <p:nvPr/>
        </p:nvGrpSpPr>
        <p:grpSpPr>
          <a:xfrm>
            <a:off x="620963" y="4941278"/>
            <a:ext cx="5301722" cy="1213998"/>
            <a:chOff x="351337" y="5562519"/>
            <a:chExt cx="5301876" cy="1371600"/>
          </a:xfrm>
          <a:solidFill>
            <a:schemeClr val="bg1">
              <a:lumMod val="65000"/>
            </a:schemeClr>
          </a:solidFill>
        </p:grpSpPr>
        <p:grpSp>
          <p:nvGrpSpPr>
            <p:cNvPr id="95" name="îsliḑe">
              <a:extLst>
                <a:ext uri="{FF2B5EF4-FFF2-40B4-BE49-F238E27FC236}">
                  <a16:creationId xmlns:a16="http://schemas.microsoft.com/office/drawing/2014/main" id="{DBA46F50-B6DA-4149-9141-C470226831F6}"/>
                </a:ext>
              </a:extLst>
            </p:cNvPr>
            <p:cNvGrpSpPr/>
            <p:nvPr/>
          </p:nvGrpSpPr>
          <p:grpSpPr>
            <a:xfrm>
              <a:off x="351337" y="5562519"/>
              <a:ext cx="5301876" cy="1371600"/>
              <a:chOff x="6451600" y="1808480"/>
              <a:chExt cx="4324223" cy="1071790"/>
            </a:xfrm>
            <a:grpFill/>
          </p:grpSpPr>
          <p:sp>
            <p:nvSpPr>
              <p:cNvPr id="97" name="îṩ1îďè">
                <a:extLst>
                  <a:ext uri="{FF2B5EF4-FFF2-40B4-BE49-F238E27FC236}">
                    <a16:creationId xmlns:a16="http://schemas.microsoft.com/office/drawing/2014/main" id="{F43DEE63-D433-40D6-ADB8-6EE65C764706}"/>
                  </a:ext>
                </a:extLst>
              </p:cNvPr>
              <p:cNvSpPr/>
              <p:nvPr/>
            </p:nvSpPr>
            <p:spPr>
              <a:xfrm>
                <a:off x="6451600" y="1808480"/>
                <a:ext cx="4307839" cy="1071790"/>
              </a:xfrm>
              <a:prstGeom prst="snip2Diag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37" tIns="45719" rIns="91437" bIns="45719" rtlCol="0" anchor="ctr">
                <a:normAutofit/>
              </a:bodyPr>
              <a:lstStyle/>
              <a:p>
                <a:pPr algn="ctr" defTabSz="914309">
                  <a:defRPr/>
                </a:pPr>
                <a:endParaRPr lang="zh-CN" altLang="en-US" sz="1799">
                  <a:solidFill>
                    <a:prstClr val="white"/>
                  </a:solidFill>
                  <a:latin typeface="Arial" panose="020F0502020204030204"/>
                  <a:ea typeface="SimSun"/>
                </a:endParaRPr>
              </a:p>
            </p:txBody>
          </p:sp>
          <p:grpSp>
            <p:nvGrpSpPr>
              <p:cNvPr id="98" name="ísľîḍé">
                <a:extLst>
                  <a:ext uri="{FF2B5EF4-FFF2-40B4-BE49-F238E27FC236}">
                    <a16:creationId xmlns:a16="http://schemas.microsoft.com/office/drawing/2014/main" id="{2E171D0E-8966-486C-99EC-F1F211142F6E}"/>
                  </a:ext>
                </a:extLst>
              </p:cNvPr>
              <p:cNvGrpSpPr/>
              <p:nvPr/>
            </p:nvGrpSpPr>
            <p:grpSpPr>
              <a:xfrm>
                <a:off x="7509971" y="2092811"/>
                <a:ext cx="3265852" cy="706140"/>
                <a:chOff x="1227269" y="4080041"/>
                <a:chExt cx="3265852" cy="706140"/>
              </a:xfrm>
              <a:grpFill/>
            </p:grpSpPr>
            <p:sp>
              <p:nvSpPr>
                <p:cNvPr id="99" name="iṧľíḋè">
                  <a:extLst>
                    <a:ext uri="{FF2B5EF4-FFF2-40B4-BE49-F238E27FC236}">
                      <a16:creationId xmlns:a16="http://schemas.microsoft.com/office/drawing/2014/main" id="{9A070C18-7CBB-465B-9C54-2C73CB61D769}"/>
                    </a:ext>
                  </a:extLst>
                </p:cNvPr>
                <p:cNvSpPr/>
                <p:nvPr/>
              </p:nvSpPr>
              <p:spPr bwMode="auto">
                <a:xfrm>
                  <a:off x="1227269" y="4548958"/>
                  <a:ext cx="3265852" cy="237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37" tIns="45719" rIns="91437" bIns="45719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defTabSz="914286">
                    <a:lnSpc>
                      <a:spcPct val="120000"/>
                    </a:lnSpc>
                    <a:defRPr/>
                  </a:pPr>
                  <a:r>
                    <a:rPr lang="en-US" altLang="zh-CN" sz="1200" b="1" dirty="0">
                      <a:solidFill>
                        <a:prstClr val="white"/>
                      </a:solidFill>
                      <a:latin typeface="Arial" panose="020F0502020204030204"/>
                      <a:ea typeface="SimSun"/>
                    </a:rPr>
                    <a:t>Emerging Leader of CDMO Service provider in China</a:t>
                  </a:r>
                </a:p>
              </p:txBody>
            </p:sp>
            <p:sp>
              <p:nvSpPr>
                <p:cNvPr id="100" name="îṡļîḑè">
                  <a:extLst>
                    <a:ext uri="{FF2B5EF4-FFF2-40B4-BE49-F238E27FC236}">
                      <a16:creationId xmlns:a16="http://schemas.microsoft.com/office/drawing/2014/main" id="{D12989BB-A3B7-4DE1-BE0A-50DDFE85F8F7}"/>
                    </a:ext>
                  </a:extLst>
                </p:cNvPr>
                <p:cNvSpPr txBox="1"/>
                <p:nvPr/>
              </p:nvSpPr>
              <p:spPr bwMode="auto">
                <a:xfrm>
                  <a:off x="1955788" y="4080041"/>
                  <a:ext cx="2309849" cy="38759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37" tIns="45719" rIns="91437" bIns="45719" anchor="b" anchorCtr="0">
                  <a:no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defTabSz="914286">
                    <a:defRPr/>
                  </a:pPr>
                  <a:r>
                    <a:rPr lang="en-US" altLang="zh-CN" sz="1999" b="1" i="1" dirty="0">
                      <a:solidFill>
                        <a:prstClr val="white"/>
                      </a:solidFill>
                      <a:ea typeface="Microsoft YaHei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Biologics CDMO</a:t>
                  </a:r>
                  <a:endParaRPr lang="en-US" altLang="zh-CN" sz="1999" b="1" dirty="0">
                    <a:solidFill>
                      <a:prstClr val="white"/>
                    </a:solidFill>
                    <a:ea typeface="SimSun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54" t="15726" b="26839"/>
            <a:stretch/>
          </p:blipFill>
          <p:spPr>
            <a:xfrm>
              <a:off x="439615" y="5631224"/>
              <a:ext cx="1710501" cy="543172"/>
            </a:xfrm>
            <a:prstGeom prst="rect">
              <a:avLst/>
            </a:prstGeom>
            <a:grpFill/>
          </p:spPr>
        </p:pic>
      </p:grpSp>
      <p:grpSp>
        <p:nvGrpSpPr>
          <p:cNvPr id="102" name="Group 101"/>
          <p:cNvGrpSpPr/>
          <p:nvPr/>
        </p:nvGrpSpPr>
        <p:grpSpPr>
          <a:xfrm>
            <a:off x="6408152" y="1287956"/>
            <a:ext cx="5093071" cy="4912105"/>
            <a:chOff x="6184331" y="1830999"/>
            <a:chExt cx="5093218" cy="4912247"/>
          </a:xfrm>
        </p:grpSpPr>
        <p:grpSp>
          <p:nvGrpSpPr>
            <p:cNvPr id="104" name="Group 103"/>
            <p:cNvGrpSpPr/>
            <p:nvPr/>
          </p:nvGrpSpPr>
          <p:grpSpPr>
            <a:xfrm>
              <a:off x="6548538" y="2039985"/>
              <a:ext cx="4423701" cy="4531716"/>
              <a:chOff x="979976" y="2077950"/>
              <a:chExt cx="3845528" cy="4080999"/>
            </a:xfrm>
          </p:grpSpPr>
          <p:sp>
            <p:nvSpPr>
              <p:cNvPr id="107" name="íṧliḓé">
                <a:extLst>
                  <a:ext uri="{FF2B5EF4-FFF2-40B4-BE49-F238E27FC236}">
                    <a16:creationId xmlns:a16="http://schemas.microsoft.com/office/drawing/2014/main" id="{8783EC06-F6EE-4372-9C7A-1CCD5213D0DE}"/>
                  </a:ext>
                </a:extLst>
              </p:cNvPr>
              <p:cNvSpPr/>
              <p:nvPr/>
            </p:nvSpPr>
            <p:spPr bwMode="auto">
              <a:xfrm>
                <a:off x="1980949" y="3283839"/>
                <a:ext cx="2145381" cy="1694549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37" tIns="45719" rIns="91437" bIns="45719" anchor="ctr">
                <a:noAutofit/>
              </a:bodyPr>
              <a:lstStyle/>
              <a:p>
                <a:pPr algn="ctr" defTabSz="914309">
                  <a:defRPr/>
                </a:pPr>
                <a:r>
                  <a:rPr lang="en-US" altLang="zh-CN" sz="1999" b="1" i="1" dirty="0">
                    <a:solidFill>
                      <a:srgbClr val="20B790"/>
                    </a:solidFill>
                    <a:ea typeface="Microsoft YaHei"/>
                    <a:cs typeface="Arial" panose="020B0604020202020204" pitchFamily="34" charset="0"/>
                  </a:rPr>
                  <a:t> </a:t>
                </a:r>
                <a:endParaRPr sz="1999" b="1" i="1" dirty="0">
                  <a:solidFill>
                    <a:srgbClr val="20B790"/>
                  </a:solidFill>
                  <a:ea typeface="Microsoft YaHei"/>
                  <a:cs typeface="Arial" panose="020B0604020202020204" pitchFamily="34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733554" y="2723662"/>
                <a:ext cx="1091950" cy="415749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algn="ctr" defTabSz="914309">
                  <a:defRPr/>
                </a:pP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F0502020204030204"/>
                    <a:ea typeface="Microsoft YaHei"/>
                  </a:rPr>
                  <a:t>Peptide</a:t>
                </a:r>
              </a:p>
              <a:p>
                <a:pPr algn="ctr" defTabSz="914309">
                  <a:defRPr/>
                </a:pP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F0502020204030204"/>
                    <a:ea typeface="Microsoft YaHei"/>
                  </a:rPr>
                  <a:t>Synthesis</a:t>
                </a: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761521" y="5133942"/>
                <a:ext cx="976457" cy="415652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algn="ctr" defTabSz="914309">
                  <a:defRPr/>
                </a:pPr>
                <a:r>
                  <a:rPr lang="en-US" altLang="zh-CN" sz="1200" b="1" dirty="0">
                    <a:solidFill>
                      <a:srgbClr val="175391"/>
                    </a:solidFill>
                    <a:latin typeface="Arial" panose="020F0502020204030204"/>
                    <a:ea typeface="Microsoft YaHei"/>
                  </a:rPr>
                  <a:t>Protein Sciences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241321" y="5743200"/>
                <a:ext cx="1749842" cy="415749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algn="ctr" defTabSz="914309">
                  <a:defRPr/>
                </a:pP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F0502020204030204"/>
                    <a:ea typeface="Microsoft YaHei"/>
                  </a:rPr>
                  <a:t>Reagent Antibody </a:t>
                </a:r>
              </a:p>
              <a:p>
                <a:pPr algn="ctr" defTabSz="914309">
                  <a:defRPr/>
                </a:pP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F0502020204030204"/>
                    <a:ea typeface="Microsoft YaHei"/>
                  </a:rPr>
                  <a:t>Development</a:t>
                </a: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296050" y="5014280"/>
                <a:ext cx="1071546" cy="249449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algn="ctr" defTabSz="914309">
                  <a:defRPr/>
                </a:pP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F0502020204030204"/>
                    <a:ea typeface="Microsoft YaHei"/>
                  </a:rPr>
                  <a:t>Products</a:t>
                </a: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979976" y="2755826"/>
                <a:ext cx="1627552" cy="415749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algn="ctr" defTabSz="914309">
                  <a:defRPr/>
                </a:pP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F0502020204030204"/>
                    <a:ea typeface="Microsoft YaHei"/>
                  </a:rPr>
                  <a:t>Oligonucleotide</a:t>
                </a:r>
              </a:p>
              <a:p>
                <a:pPr algn="ctr" defTabSz="914309">
                  <a:defRPr/>
                </a:pP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F0502020204030204"/>
                    <a:ea typeface="Microsoft YaHei"/>
                  </a:rPr>
                  <a:t>Synthesis</a:t>
                </a:r>
              </a:p>
            </p:txBody>
          </p:sp>
          <p:sp>
            <p:nvSpPr>
              <p:cNvPr id="113" name="ïşḷíḍe">
                <a:extLst>
                  <a:ext uri="{FF2B5EF4-FFF2-40B4-BE49-F238E27FC236}">
                    <a16:creationId xmlns:a16="http://schemas.microsoft.com/office/drawing/2014/main" id="{3C03E61A-EEBA-4C60-A956-D38405936A71}"/>
                  </a:ext>
                </a:extLst>
              </p:cNvPr>
              <p:cNvSpPr txBox="1"/>
              <p:nvPr/>
            </p:nvSpPr>
            <p:spPr bwMode="auto">
              <a:xfrm>
                <a:off x="2367595" y="2077950"/>
                <a:ext cx="1223937" cy="346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37" tIns="45719" rIns="91437" bIns="45719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4286">
                  <a:defRPr/>
                </a:pPr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F0502020204030204"/>
                    <a:ea typeface="Microsoft YaHei"/>
                  </a:rPr>
                  <a:t>Gene Synthesis</a:t>
                </a:r>
              </a:p>
            </p:txBody>
          </p:sp>
        </p:grpSp>
        <p:sp>
          <p:nvSpPr>
            <p:cNvPr id="105" name="圆角矩形 28"/>
            <p:cNvSpPr/>
            <p:nvPr/>
          </p:nvSpPr>
          <p:spPr>
            <a:xfrm>
              <a:off x="6184331" y="1830999"/>
              <a:ext cx="5093218" cy="4912247"/>
            </a:xfrm>
            <a:prstGeom prst="roundRect">
              <a:avLst>
                <a:gd name="adj" fmla="val 784"/>
              </a:avLst>
            </a:prstGeom>
            <a:noFill/>
            <a:ln w="28575">
              <a:solidFill>
                <a:srgbClr val="175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pic>
        <p:nvPicPr>
          <p:cNvPr id="114" name="图片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7" y="1287958"/>
            <a:ext cx="1752014" cy="5645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52212" y="3337531"/>
            <a:ext cx="1394641" cy="92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799" b="1" i="1" dirty="0">
                <a:solidFill>
                  <a:srgbClr val="17539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Life</a:t>
            </a:r>
          </a:p>
          <a:p>
            <a:pPr lvl="0" algn="ctr">
              <a:defRPr/>
            </a:pPr>
            <a:r>
              <a:rPr lang="en-US" altLang="zh-CN" sz="1799" b="1" i="1" dirty="0">
                <a:solidFill>
                  <a:srgbClr val="17539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Science</a:t>
            </a:r>
          </a:p>
          <a:p>
            <a:pPr lvl="0" algn="ctr">
              <a:defRPr/>
            </a:pPr>
            <a:r>
              <a:rPr lang="en-US" altLang="zh-CN" sz="1799" b="1" i="1" dirty="0">
                <a:solidFill>
                  <a:srgbClr val="17539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CRO</a:t>
            </a:r>
            <a:endParaRPr lang="en-US" sz="1799" dirty="0">
              <a:solidFill>
                <a:srgbClr val="17539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Flowchart: Sort 45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063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A5767-FF96-473B-8309-18DAB843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Workflow of Kit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21EB3-6C34-4D72-899B-C85283A334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sp>
        <p:nvSpPr>
          <p:cNvPr id="5" name="任意多边形 8">
            <a:extLst>
              <a:ext uri="{FF2B5EF4-FFF2-40B4-BE49-F238E27FC236}">
                <a16:creationId xmlns:a16="http://schemas.microsoft.com/office/drawing/2014/main" id="{C0751E55-C107-493E-B6D3-3C88B335E30D}"/>
              </a:ext>
            </a:extLst>
          </p:cNvPr>
          <p:cNvSpPr/>
          <p:nvPr/>
        </p:nvSpPr>
        <p:spPr>
          <a:xfrm>
            <a:off x="1373116" y="2904996"/>
            <a:ext cx="7922451" cy="2885590"/>
          </a:xfrm>
          <a:custGeom>
            <a:avLst/>
            <a:gdLst>
              <a:gd name="connsiteX0" fmla="*/ 3020036 w 7642370"/>
              <a:gd name="connsiteY0" fmla="*/ 30591 h 2723457"/>
              <a:gd name="connsiteX1" fmla="*/ 3020036 w 7642370"/>
              <a:gd name="connsiteY1" fmla="*/ 30591 h 2723457"/>
              <a:gd name="connsiteX2" fmla="*/ 3640822 w 7642370"/>
              <a:gd name="connsiteY2" fmla="*/ 47369 h 2723457"/>
              <a:gd name="connsiteX3" fmla="*/ 4043493 w 7642370"/>
              <a:gd name="connsiteY3" fmla="*/ 38980 h 2723457"/>
              <a:gd name="connsiteX4" fmla="*/ 4127383 w 7642370"/>
              <a:gd name="connsiteY4" fmla="*/ 30591 h 2723457"/>
              <a:gd name="connsiteX5" fmla="*/ 4194495 w 7642370"/>
              <a:gd name="connsiteY5" fmla="*/ 22202 h 2723457"/>
              <a:gd name="connsiteX6" fmla="*/ 4269996 w 7642370"/>
              <a:gd name="connsiteY6" fmla="*/ 13813 h 2723457"/>
              <a:gd name="connsiteX7" fmla="*/ 4597167 w 7642370"/>
              <a:gd name="connsiteY7" fmla="*/ 22202 h 2723457"/>
              <a:gd name="connsiteX8" fmla="*/ 4764947 w 7642370"/>
              <a:gd name="connsiteY8" fmla="*/ 30591 h 2723457"/>
              <a:gd name="connsiteX9" fmla="*/ 4882392 w 7642370"/>
              <a:gd name="connsiteY9" fmla="*/ 38980 h 2723457"/>
              <a:gd name="connsiteX10" fmla="*/ 5679347 w 7642370"/>
              <a:gd name="connsiteY10" fmla="*/ 47369 h 2723457"/>
              <a:gd name="connsiteX11" fmla="*/ 6325299 w 7642370"/>
              <a:gd name="connsiteY11" fmla="*/ 38980 h 2723457"/>
              <a:gd name="connsiteX12" fmla="*/ 6384022 w 7642370"/>
              <a:gd name="connsiteY12" fmla="*/ 30591 h 2723457"/>
              <a:gd name="connsiteX13" fmla="*/ 6761526 w 7642370"/>
              <a:gd name="connsiteY13" fmla="*/ 38980 h 2723457"/>
              <a:gd name="connsiteX14" fmla="*/ 6937695 w 7642370"/>
              <a:gd name="connsiteY14" fmla="*/ 55758 h 2723457"/>
              <a:gd name="connsiteX15" fmla="*/ 7004807 w 7642370"/>
              <a:gd name="connsiteY15" fmla="*/ 64147 h 2723457"/>
              <a:gd name="connsiteX16" fmla="*/ 7340367 w 7642370"/>
              <a:gd name="connsiteY16" fmla="*/ 72536 h 2723457"/>
              <a:gd name="connsiteX17" fmla="*/ 7482980 w 7642370"/>
              <a:gd name="connsiteY17" fmla="*/ 97703 h 2723457"/>
              <a:gd name="connsiteX18" fmla="*/ 7508147 w 7642370"/>
              <a:gd name="connsiteY18" fmla="*/ 106092 h 2723457"/>
              <a:gd name="connsiteX19" fmla="*/ 7533313 w 7642370"/>
              <a:gd name="connsiteY19" fmla="*/ 122870 h 2723457"/>
              <a:gd name="connsiteX20" fmla="*/ 7550091 w 7642370"/>
              <a:gd name="connsiteY20" fmla="*/ 148037 h 2723457"/>
              <a:gd name="connsiteX21" fmla="*/ 7575258 w 7642370"/>
              <a:gd name="connsiteY21" fmla="*/ 173204 h 2723457"/>
              <a:gd name="connsiteX22" fmla="*/ 7592036 w 7642370"/>
              <a:gd name="connsiteY22" fmla="*/ 223538 h 2723457"/>
              <a:gd name="connsiteX23" fmla="*/ 7600425 w 7642370"/>
              <a:gd name="connsiteY23" fmla="*/ 248705 h 2723457"/>
              <a:gd name="connsiteX24" fmla="*/ 7608814 w 7642370"/>
              <a:gd name="connsiteY24" fmla="*/ 282261 h 2723457"/>
              <a:gd name="connsiteX25" fmla="*/ 7600425 w 7642370"/>
              <a:gd name="connsiteY25" fmla="*/ 525542 h 2723457"/>
              <a:gd name="connsiteX26" fmla="*/ 7583647 w 7642370"/>
              <a:gd name="connsiteY26" fmla="*/ 601043 h 2723457"/>
              <a:gd name="connsiteX27" fmla="*/ 7575258 w 7642370"/>
              <a:gd name="connsiteY27" fmla="*/ 701710 h 2723457"/>
              <a:gd name="connsiteX28" fmla="*/ 7566869 w 7642370"/>
              <a:gd name="connsiteY28" fmla="*/ 743655 h 2723457"/>
              <a:gd name="connsiteX29" fmla="*/ 7575258 w 7642370"/>
              <a:gd name="connsiteY29" fmla="*/ 1112771 h 2723457"/>
              <a:gd name="connsiteX30" fmla="*/ 7592036 w 7642370"/>
              <a:gd name="connsiteY30" fmla="*/ 1246995 h 2723457"/>
              <a:gd name="connsiteX31" fmla="*/ 7600425 w 7642370"/>
              <a:gd name="connsiteY31" fmla="*/ 1297329 h 2723457"/>
              <a:gd name="connsiteX32" fmla="*/ 7608814 w 7642370"/>
              <a:gd name="connsiteY32" fmla="*/ 1356052 h 2723457"/>
              <a:gd name="connsiteX33" fmla="*/ 7617203 w 7642370"/>
              <a:gd name="connsiteY33" fmla="*/ 1397997 h 2723457"/>
              <a:gd name="connsiteX34" fmla="*/ 7625592 w 7642370"/>
              <a:gd name="connsiteY34" fmla="*/ 1473498 h 2723457"/>
              <a:gd name="connsiteX35" fmla="*/ 7642370 w 7642370"/>
              <a:gd name="connsiteY35" fmla="*/ 1574165 h 2723457"/>
              <a:gd name="connsiteX36" fmla="*/ 7633981 w 7642370"/>
              <a:gd name="connsiteY36" fmla="*/ 1809057 h 2723457"/>
              <a:gd name="connsiteX37" fmla="*/ 7617203 w 7642370"/>
              <a:gd name="connsiteY37" fmla="*/ 1859391 h 2723457"/>
              <a:gd name="connsiteX38" fmla="*/ 7608814 w 7642370"/>
              <a:gd name="connsiteY38" fmla="*/ 1918114 h 2723457"/>
              <a:gd name="connsiteX39" fmla="*/ 7600425 w 7642370"/>
              <a:gd name="connsiteY39" fmla="*/ 1943281 h 2723457"/>
              <a:gd name="connsiteX40" fmla="*/ 7592036 w 7642370"/>
              <a:gd name="connsiteY40" fmla="*/ 1993615 h 2723457"/>
              <a:gd name="connsiteX41" fmla="*/ 7575258 w 7642370"/>
              <a:gd name="connsiteY41" fmla="*/ 2043949 h 2723457"/>
              <a:gd name="connsiteX42" fmla="*/ 7566869 w 7642370"/>
              <a:gd name="connsiteY42" fmla="*/ 2069116 h 2723457"/>
              <a:gd name="connsiteX43" fmla="*/ 7558480 w 7642370"/>
              <a:gd name="connsiteY43" fmla="*/ 2102672 h 2723457"/>
              <a:gd name="connsiteX44" fmla="*/ 7541702 w 7642370"/>
              <a:gd name="connsiteY44" fmla="*/ 2362731 h 2723457"/>
              <a:gd name="connsiteX45" fmla="*/ 7516536 w 7642370"/>
              <a:gd name="connsiteY45" fmla="*/ 2496954 h 2723457"/>
              <a:gd name="connsiteX46" fmla="*/ 7499758 w 7642370"/>
              <a:gd name="connsiteY46" fmla="*/ 2522121 h 2723457"/>
              <a:gd name="connsiteX47" fmla="*/ 7491369 w 7642370"/>
              <a:gd name="connsiteY47" fmla="*/ 2547288 h 2723457"/>
              <a:gd name="connsiteX48" fmla="*/ 7466202 w 7642370"/>
              <a:gd name="connsiteY48" fmla="*/ 2564066 h 2723457"/>
              <a:gd name="connsiteX49" fmla="*/ 7407479 w 7642370"/>
              <a:gd name="connsiteY49" fmla="*/ 2580844 h 2723457"/>
              <a:gd name="connsiteX50" fmla="*/ 7357145 w 7642370"/>
              <a:gd name="connsiteY50" fmla="*/ 2597622 h 2723457"/>
              <a:gd name="connsiteX51" fmla="*/ 6979640 w 7642370"/>
              <a:gd name="connsiteY51" fmla="*/ 2606011 h 2723457"/>
              <a:gd name="connsiteX52" fmla="*/ 6912528 w 7642370"/>
              <a:gd name="connsiteY52" fmla="*/ 2614400 h 2723457"/>
              <a:gd name="connsiteX53" fmla="*/ 6870583 w 7642370"/>
              <a:gd name="connsiteY53" fmla="*/ 2622789 h 2723457"/>
              <a:gd name="connsiteX54" fmla="*/ 6727970 w 7642370"/>
              <a:gd name="connsiteY54" fmla="*/ 2639567 h 2723457"/>
              <a:gd name="connsiteX55" fmla="*/ 6686025 w 7642370"/>
              <a:gd name="connsiteY55" fmla="*/ 2647956 h 2723457"/>
              <a:gd name="connsiteX56" fmla="*/ 6635691 w 7642370"/>
              <a:gd name="connsiteY56" fmla="*/ 2656345 h 2723457"/>
              <a:gd name="connsiteX57" fmla="*/ 6493079 w 7642370"/>
              <a:gd name="connsiteY57" fmla="*/ 2673123 h 2723457"/>
              <a:gd name="connsiteX58" fmla="*/ 6459523 w 7642370"/>
              <a:gd name="connsiteY58" fmla="*/ 2681512 h 2723457"/>
              <a:gd name="connsiteX59" fmla="*/ 6434356 w 7642370"/>
              <a:gd name="connsiteY59" fmla="*/ 2689901 h 2723457"/>
              <a:gd name="connsiteX60" fmla="*/ 6224631 w 7642370"/>
              <a:gd name="connsiteY60" fmla="*/ 2706679 h 2723457"/>
              <a:gd name="connsiteX61" fmla="*/ 6157519 w 7642370"/>
              <a:gd name="connsiteY61" fmla="*/ 2715068 h 2723457"/>
              <a:gd name="connsiteX62" fmla="*/ 6082018 w 7642370"/>
              <a:gd name="connsiteY62" fmla="*/ 2723457 h 2723457"/>
              <a:gd name="connsiteX63" fmla="*/ 5368954 w 7642370"/>
              <a:gd name="connsiteY63" fmla="*/ 2715068 h 2723457"/>
              <a:gd name="connsiteX64" fmla="*/ 5217952 w 7642370"/>
              <a:gd name="connsiteY64" fmla="*/ 2706679 h 2723457"/>
              <a:gd name="connsiteX65" fmla="*/ 4664279 w 7642370"/>
              <a:gd name="connsiteY65" fmla="*/ 2698290 h 2723457"/>
              <a:gd name="connsiteX66" fmla="*/ 4462943 w 7642370"/>
              <a:gd name="connsiteY66" fmla="*/ 2689901 h 2723457"/>
              <a:gd name="connsiteX67" fmla="*/ 4353886 w 7642370"/>
              <a:gd name="connsiteY67" fmla="*/ 2681512 h 2723457"/>
              <a:gd name="connsiteX68" fmla="*/ 4211273 w 7642370"/>
              <a:gd name="connsiteY68" fmla="*/ 2673123 h 2723457"/>
              <a:gd name="connsiteX69" fmla="*/ 3900880 w 7642370"/>
              <a:gd name="connsiteY69" fmla="*/ 2639567 h 2723457"/>
              <a:gd name="connsiteX70" fmla="*/ 3775046 w 7642370"/>
              <a:gd name="connsiteY70" fmla="*/ 2631178 h 2723457"/>
              <a:gd name="connsiteX71" fmla="*/ 2088858 w 7642370"/>
              <a:gd name="connsiteY71" fmla="*/ 2622789 h 2723457"/>
              <a:gd name="connsiteX72" fmla="*/ 2004969 w 7642370"/>
              <a:gd name="connsiteY72" fmla="*/ 2614400 h 2723457"/>
              <a:gd name="connsiteX73" fmla="*/ 1929468 w 7642370"/>
              <a:gd name="connsiteY73" fmla="*/ 2606011 h 2723457"/>
              <a:gd name="connsiteX74" fmla="*/ 1551963 w 7642370"/>
              <a:gd name="connsiteY74" fmla="*/ 2614400 h 2723457"/>
              <a:gd name="connsiteX75" fmla="*/ 1510018 w 7642370"/>
              <a:gd name="connsiteY75" fmla="*/ 2622789 h 2723457"/>
              <a:gd name="connsiteX76" fmla="*/ 1350627 w 7642370"/>
              <a:gd name="connsiteY76" fmla="*/ 2639567 h 2723457"/>
              <a:gd name="connsiteX77" fmla="*/ 1031846 w 7642370"/>
              <a:gd name="connsiteY77" fmla="*/ 2631178 h 2723457"/>
              <a:gd name="connsiteX78" fmla="*/ 855677 w 7642370"/>
              <a:gd name="connsiteY78" fmla="*/ 2622789 h 2723457"/>
              <a:gd name="connsiteX79" fmla="*/ 780176 w 7642370"/>
              <a:gd name="connsiteY79" fmla="*/ 2614400 h 2723457"/>
              <a:gd name="connsiteX80" fmla="*/ 536895 w 7642370"/>
              <a:gd name="connsiteY80" fmla="*/ 2606011 h 2723457"/>
              <a:gd name="connsiteX81" fmla="*/ 268447 w 7642370"/>
              <a:gd name="connsiteY81" fmla="*/ 2589233 h 2723457"/>
              <a:gd name="connsiteX82" fmla="*/ 117446 w 7642370"/>
              <a:gd name="connsiteY82" fmla="*/ 2564066 h 2723457"/>
              <a:gd name="connsiteX83" fmla="*/ 67112 w 7642370"/>
              <a:gd name="connsiteY83" fmla="*/ 2547288 h 2723457"/>
              <a:gd name="connsiteX84" fmla="*/ 41945 w 7642370"/>
              <a:gd name="connsiteY84" fmla="*/ 2496954 h 2723457"/>
              <a:gd name="connsiteX85" fmla="*/ 25167 w 7642370"/>
              <a:gd name="connsiteY85" fmla="*/ 2471787 h 2723457"/>
              <a:gd name="connsiteX86" fmla="*/ 16778 w 7642370"/>
              <a:gd name="connsiteY86" fmla="*/ 2446620 h 2723457"/>
              <a:gd name="connsiteX87" fmla="*/ 0 w 7642370"/>
              <a:gd name="connsiteY87" fmla="*/ 2362731 h 2723457"/>
              <a:gd name="connsiteX88" fmla="*/ 8389 w 7642370"/>
              <a:gd name="connsiteY88" fmla="*/ 2144617 h 2723457"/>
              <a:gd name="connsiteX89" fmla="*/ 25167 w 7642370"/>
              <a:gd name="connsiteY89" fmla="*/ 2077505 h 2723457"/>
              <a:gd name="connsiteX90" fmla="*/ 41945 w 7642370"/>
              <a:gd name="connsiteY90" fmla="*/ 2010393 h 2723457"/>
              <a:gd name="connsiteX91" fmla="*/ 50334 w 7642370"/>
              <a:gd name="connsiteY91" fmla="*/ 1976837 h 2723457"/>
              <a:gd name="connsiteX92" fmla="*/ 58723 w 7642370"/>
              <a:gd name="connsiteY92" fmla="*/ 1943281 h 2723457"/>
              <a:gd name="connsiteX93" fmla="*/ 67112 w 7642370"/>
              <a:gd name="connsiteY93" fmla="*/ 1901336 h 2723457"/>
              <a:gd name="connsiteX94" fmla="*/ 75501 w 7642370"/>
              <a:gd name="connsiteY94" fmla="*/ 1867780 h 2723457"/>
              <a:gd name="connsiteX95" fmla="*/ 109057 w 7642370"/>
              <a:gd name="connsiteY95" fmla="*/ 1817446 h 2723457"/>
              <a:gd name="connsiteX96" fmla="*/ 125835 w 7642370"/>
              <a:gd name="connsiteY96" fmla="*/ 1758723 h 2723457"/>
              <a:gd name="connsiteX97" fmla="*/ 151002 w 7642370"/>
              <a:gd name="connsiteY97" fmla="*/ 1733556 h 2723457"/>
              <a:gd name="connsiteX98" fmla="*/ 184558 w 7642370"/>
              <a:gd name="connsiteY98" fmla="*/ 1683222 h 2723457"/>
              <a:gd name="connsiteX99" fmla="*/ 226502 w 7642370"/>
              <a:gd name="connsiteY99" fmla="*/ 1632888 h 2723457"/>
              <a:gd name="connsiteX100" fmla="*/ 251669 w 7642370"/>
              <a:gd name="connsiteY100" fmla="*/ 1624499 h 2723457"/>
              <a:gd name="connsiteX101" fmla="*/ 285225 w 7642370"/>
              <a:gd name="connsiteY101" fmla="*/ 1607721 h 2723457"/>
              <a:gd name="connsiteX102" fmla="*/ 310392 w 7642370"/>
              <a:gd name="connsiteY102" fmla="*/ 1590943 h 2723457"/>
              <a:gd name="connsiteX103" fmla="*/ 335559 w 7642370"/>
              <a:gd name="connsiteY103" fmla="*/ 1582554 h 2723457"/>
              <a:gd name="connsiteX104" fmla="*/ 402671 w 7642370"/>
              <a:gd name="connsiteY104" fmla="*/ 1565776 h 2723457"/>
              <a:gd name="connsiteX105" fmla="*/ 536895 w 7642370"/>
              <a:gd name="connsiteY105" fmla="*/ 1548998 h 2723457"/>
              <a:gd name="connsiteX106" fmla="*/ 570451 w 7642370"/>
              <a:gd name="connsiteY106" fmla="*/ 1540609 h 2723457"/>
              <a:gd name="connsiteX107" fmla="*/ 704675 w 7642370"/>
              <a:gd name="connsiteY107" fmla="*/ 1523832 h 2723457"/>
              <a:gd name="connsiteX108" fmla="*/ 771787 w 7642370"/>
              <a:gd name="connsiteY108" fmla="*/ 1515443 h 2723457"/>
              <a:gd name="connsiteX109" fmla="*/ 889233 w 7642370"/>
              <a:gd name="connsiteY109" fmla="*/ 1498665 h 2723457"/>
              <a:gd name="connsiteX110" fmla="*/ 939567 w 7642370"/>
              <a:gd name="connsiteY110" fmla="*/ 1490276 h 2723457"/>
              <a:gd name="connsiteX111" fmla="*/ 1015068 w 7642370"/>
              <a:gd name="connsiteY111" fmla="*/ 1481887 h 2723457"/>
              <a:gd name="connsiteX112" fmla="*/ 1057013 w 7642370"/>
              <a:gd name="connsiteY112" fmla="*/ 1473498 h 2723457"/>
              <a:gd name="connsiteX113" fmla="*/ 1132513 w 7642370"/>
              <a:gd name="connsiteY113" fmla="*/ 1465109 h 2723457"/>
              <a:gd name="connsiteX114" fmla="*/ 1191236 w 7642370"/>
              <a:gd name="connsiteY114" fmla="*/ 1456720 h 2723457"/>
              <a:gd name="connsiteX115" fmla="*/ 1258348 w 7642370"/>
              <a:gd name="connsiteY115" fmla="*/ 1439942 h 2723457"/>
              <a:gd name="connsiteX116" fmla="*/ 1291904 w 7642370"/>
              <a:gd name="connsiteY116" fmla="*/ 1431553 h 2723457"/>
              <a:gd name="connsiteX117" fmla="*/ 1426128 w 7642370"/>
              <a:gd name="connsiteY117" fmla="*/ 1414775 h 2723457"/>
              <a:gd name="connsiteX118" fmla="*/ 1476462 w 7642370"/>
              <a:gd name="connsiteY118" fmla="*/ 1406386 h 2723457"/>
              <a:gd name="connsiteX119" fmla="*/ 1518407 w 7642370"/>
              <a:gd name="connsiteY119" fmla="*/ 1397997 h 2723457"/>
              <a:gd name="connsiteX120" fmla="*/ 1577130 w 7642370"/>
              <a:gd name="connsiteY120" fmla="*/ 1381219 h 2723457"/>
              <a:gd name="connsiteX121" fmla="*/ 1627464 w 7642370"/>
              <a:gd name="connsiteY121" fmla="*/ 1372830 h 2723457"/>
              <a:gd name="connsiteX122" fmla="*/ 1661020 w 7642370"/>
              <a:gd name="connsiteY122" fmla="*/ 1364441 h 2723457"/>
              <a:gd name="connsiteX123" fmla="*/ 1702965 w 7642370"/>
              <a:gd name="connsiteY123" fmla="*/ 1356052 h 2723457"/>
              <a:gd name="connsiteX124" fmla="*/ 1753299 w 7642370"/>
              <a:gd name="connsiteY124" fmla="*/ 1347663 h 2723457"/>
              <a:gd name="connsiteX125" fmla="*/ 1812022 w 7642370"/>
              <a:gd name="connsiteY125" fmla="*/ 1339274 h 2723457"/>
              <a:gd name="connsiteX126" fmla="*/ 1870745 w 7642370"/>
              <a:gd name="connsiteY126" fmla="*/ 1322496 h 2723457"/>
              <a:gd name="connsiteX127" fmla="*/ 1912690 w 7642370"/>
              <a:gd name="connsiteY127" fmla="*/ 1314107 h 2723457"/>
              <a:gd name="connsiteX128" fmla="*/ 1946246 w 7642370"/>
              <a:gd name="connsiteY128" fmla="*/ 1297329 h 2723457"/>
              <a:gd name="connsiteX129" fmla="*/ 1971413 w 7642370"/>
              <a:gd name="connsiteY129" fmla="*/ 1288940 h 2723457"/>
              <a:gd name="connsiteX130" fmla="*/ 1996580 w 7642370"/>
              <a:gd name="connsiteY130" fmla="*/ 1272162 h 2723457"/>
              <a:gd name="connsiteX131" fmla="*/ 2080469 w 7642370"/>
              <a:gd name="connsiteY131" fmla="*/ 1246995 h 2723457"/>
              <a:gd name="connsiteX132" fmla="*/ 2105636 w 7642370"/>
              <a:gd name="connsiteY132" fmla="*/ 1230217 h 2723457"/>
              <a:gd name="connsiteX133" fmla="*/ 2155970 w 7642370"/>
              <a:gd name="connsiteY133" fmla="*/ 1213439 h 2723457"/>
              <a:gd name="connsiteX134" fmla="*/ 2206304 w 7642370"/>
              <a:gd name="connsiteY134" fmla="*/ 1171494 h 2723457"/>
              <a:gd name="connsiteX135" fmla="*/ 2231471 w 7642370"/>
              <a:gd name="connsiteY135" fmla="*/ 1163105 h 2723457"/>
              <a:gd name="connsiteX136" fmla="*/ 2265027 w 7642370"/>
              <a:gd name="connsiteY136" fmla="*/ 1137938 h 2723457"/>
              <a:gd name="connsiteX137" fmla="*/ 2290194 w 7642370"/>
              <a:gd name="connsiteY137" fmla="*/ 1129549 h 2723457"/>
              <a:gd name="connsiteX138" fmla="*/ 2315361 w 7642370"/>
              <a:gd name="connsiteY138" fmla="*/ 1104382 h 2723457"/>
              <a:gd name="connsiteX139" fmla="*/ 2340528 w 7642370"/>
              <a:gd name="connsiteY139" fmla="*/ 1095993 h 2723457"/>
              <a:gd name="connsiteX140" fmla="*/ 2390862 w 7642370"/>
              <a:gd name="connsiteY140" fmla="*/ 1054048 h 2723457"/>
              <a:gd name="connsiteX141" fmla="*/ 2441196 w 7642370"/>
              <a:gd name="connsiteY141" fmla="*/ 1020492 h 2723457"/>
              <a:gd name="connsiteX142" fmla="*/ 2466363 w 7642370"/>
              <a:gd name="connsiteY142" fmla="*/ 1003714 h 2723457"/>
              <a:gd name="connsiteX143" fmla="*/ 2483141 w 7642370"/>
              <a:gd name="connsiteY143" fmla="*/ 978547 h 2723457"/>
              <a:gd name="connsiteX144" fmla="*/ 2533475 w 7642370"/>
              <a:gd name="connsiteY144" fmla="*/ 944991 h 2723457"/>
              <a:gd name="connsiteX145" fmla="*/ 2550253 w 7642370"/>
              <a:gd name="connsiteY145" fmla="*/ 919824 h 2723457"/>
              <a:gd name="connsiteX146" fmla="*/ 2575420 w 7642370"/>
              <a:gd name="connsiteY146" fmla="*/ 903046 h 2723457"/>
              <a:gd name="connsiteX147" fmla="*/ 2608976 w 7642370"/>
              <a:gd name="connsiteY147" fmla="*/ 852712 h 2723457"/>
              <a:gd name="connsiteX148" fmla="*/ 2642532 w 7642370"/>
              <a:gd name="connsiteY148" fmla="*/ 802378 h 2723457"/>
              <a:gd name="connsiteX149" fmla="*/ 2659310 w 7642370"/>
              <a:gd name="connsiteY149" fmla="*/ 777211 h 2723457"/>
              <a:gd name="connsiteX150" fmla="*/ 2676088 w 7642370"/>
              <a:gd name="connsiteY150" fmla="*/ 743655 h 2723457"/>
              <a:gd name="connsiteX151" fmla="*/ 2734811 w 7642370"/>
              <a:gd name="connsiteY151" fmla="*/ 659765 h 2723457"/>
              <a:gd name="connsiteX152" fmla="*/ 2759978 w 7642370"/>
              <a:gd name="connsiteY152" fmla="*/ 609432 h 2723457"/>
              <a:gd name="connsiteX153" fmla="*/ 2776756 w 7642370"/>
              <a:gd name="connsiteY153" fmla="*/ 559098 h 2723457"/>
              <a:gd name="connsiteX154" fmla="*/ 2793534 w 7642370"/>
              <a:gd name="connsiteY154" fmla="*/ 533931 h 2723457"/>
              <a:gd name="connsiteX155" fmla="*/ 2810312 w 7642370"/>
              <a:gd name="connsiteY155" fmla="*/ 483597 h 2723457"/>
              <a:gd name="connsiteX156" fmla="*/ 2818701 w 7642370"/>
              <a:gd name="connsiteY156" fmla="*/ 458430 h 2723457"/>
              <a:gd name="connsiteX157" fmla="*/ 2835479 w 7642370"/>
              <a:gd name="connsiteY157" fmla="*/ 315817 h 2723457"/>
              <a:gd name="connsiteX158" fmla="*/ 2843868 w 7642370"/>
              <a:gd name="connsiteY158" fmla="*/ 273872 h 2723457"/>
              <a:gd name="connsiteX159" fmla="*/ 2860646 w 7642370"/>
              <a:gd name="connsiteY159" fmla="*/ 223538 h 2723457"/>
              <a:gd name="connsiteX160" fmla="*/ 2869035 w 7642370"/>
              <a:gd name="connsiteY160" fmla="*/ 198371 h 2723457"/>
              <a:gd name="connsiteX161" fmla="*/ 2894202 w 7642370"/>
              <a:gd name="connsiteY161" fmla="*/ 122870 h 2723457"/>
              <a:gd name="connsiteX162" fmla="*/ 2919369 w 7642370"/>
              <a:gd name="connsiteY162" fmla="*/ 64147 h 2723457"/>
              <a:gd name="connsiteX163" fmla="*/ 2927758 w 7642370"/>
              <a:gd name="connsiteY163" fmla="*/ 38980 h 2723457"/>
              <a:gd name="connsiteX164" fmla="*/ 2978091 w 7642370"/>
              <a:gd name="connsiteY164" fmla="*/ 5424 h 2723457"/>
              <a:gd name="connsiteX165" fmla="*/ 3020036 w 7642370"/>
              <a:gd name="connsiteY165" fmla="*/ 30591 h 27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7642370" h="2723457">
                <a:moveTo>
                  <a:pt x="3020036" y="30591"/>
                </a:moveTo>
                <a:lnTo>
                  <a:pt x="3020036" y="30591"/>
                </a:lnTo>
                <a:cubicBezTo>
                  <a:pt x="3268164" y="55404"/>
                  <a:pt x="3164107" y="47369"/>
                  <a:pt x="3640822" y="47369"/>
                </a:cubicBezTo>
                <a:cubicBezTo>
                  <a:pt x="3775075" y="47369"/>
                  <a:pt x="3909269" y="41776"/>
                  <a:pt x="4043493" y="38980"/>
                </a:cubicBezTo>
                <a:lnTo>
                  <a:pt x="4127383" y="30591"/>
                </a:lnTo>
                <a:cubicBezTo>
                  <a:pt x="4149790" y="28101"/>
                  <a:pt x="4172105" y="24836"/>
                  <a:pt x="4194495" y="22202"/>
                </a:cubicBezTo>
                <a:lnTo>
                  <a:pt x="4269996" y="13813"/>
                </a:lnTo>
                <a:lnTo>
                  <a:pt x="4597167" y="22202"/>
                </a:lnTo>
                <a:cubicBezTo>
                  <a:pt x="4653131" y="24099"/>
                  <a:pt x="4709047" y="27303"/>
                  <a:pt x="4764947" y="30591"/>
                </a:cubicBezTo>
                <a:cubicBezTo>
                  <a:pt x="4804127" y="32896"/>
                  <a:pt x="4843151" y="38260"/>
                  <a:pt x="4882392" y="38980"/>
                </a:cubicBezTo>
                <a:lnTo>
                  <a:pt x="5679347" y="47369"/>
                </a:lnTo>
                <a:lnTo>
                  <a:pt x="6325299" y="38980"/>
                </a:lnTo>
                <a:cubicBezTo>
                  <a:pt x="6345066" y="38509"/>
                  <a:pt x="6364249" y="30591"/>
                  <a:pt x="6384022" y="30591"/>
                </a:cubicBezTo>
                <a:cubicBezTo>
                  <a:pt x="6509888" y="30591"/>
                  <a:pt x="6635691" y="36184"/>
                  <a:pt x="6761526" y="38980"/>
                </a:cubicBezTo>
                <a:cubicBezTo>
                  <a:pt x="6820249" y="44573"/>
                  <a:pt x="6879162" y="48441"/>
                  <a:pt x="6937695" y="55758"/>
                </a:cubicBezTo>
                <a:cubicBezTo>
                  <a:pt x="6960066" y="58554"/>
                  <a:pt x="6982282" y="63208"/>
                  <a:pt x="7004807" y="64147"/>
                </a:cubicBezTo>
                <a:cubicBezTo>
                  <a:pt x="7116598" y="68805"/>
                  <a:pt x="7228514" y="69740"/>
                  <a:pt x="7340367" y="72536"/>
                </a:cubicBezTo>
                <a:cubicBezTo>
                  <a:pt x="7377193" y="77797"/>
                  <a:pt x="7451996" y="87375"/>
                  <a:pt x="7482980" y="97703"/>
                </a:cubicBezTo>
                <a:lnTo>
                  <a:pt x="7508147" y="106092"/>
                </a:lnTo>
                <a:cubicBezTo>
                  <a:pt x="7516536" y="111685"/>
                  <a:pt x="7526184" y="115741"/>
                  <a:pt x="7533313" y="122870"/>
                </a:cubicBezTo>
                <a:cubicBezTo>
                  <a:pt x="7540442" y="129999"/>
                  <a:pt x="7543636" y="140292"/>
                  <a:pt x="7550091" y="148037"/>
                </a:cubicBezTo>
                <a:cubicBezTo>
                  <a:pt x="7557686" y="157151"/>
                  <a:pt x="7566869" y="164815"/>
                  <a:pt x="7575258" y="173204"/>
                </a:cubicBezTo>
                <a:lnTo>
                  <a:pt x="7592036" y="223538"/>
                </a:lnTo>
                <a:cubicBezTo>
                  <a:pt x="7594832" y="231927"/>
                  <a:pt x="7598280" y="240126"/>
                  <a:pt x="7600425" y="248705"/>
                </a:cubicBezTo>
                <a:lnTo>
                  <a:pt x="7608814" y="282261"/>
                </a:lnTo>
                <a:cubicBezTo>
                  <a:pt x="7606018" y="363355"/>
                  <a:pt x="7605190" y="444540"/>
                  <a:pt x="7600425" y="525542"/>
                </a:cubicBezTo>
                <a:cubicBezTo>
                  <a:pt x="7599606" y="539469"/>
                  <a:pt x="7587545" y="585452"/>
                  <a:pt x="7583647" y="601043"/>
                </a:cubicBezTo>
                <a:cubicBezTo>
                  <a:pt x="7580851" y="634599"/>
                  <a:pt x="7579192" y="668269"/>
                  <a:pt x="7575258" y="701710"/>
                </a:cubicBezTo>
                <a:cubicBezTo>
                  <a:pt x="7573592" y="715871"/>
                  <a:pt x="7566869" y="729396"/>
                  <a:pt x="7566869" y="743655"/>
                </a:cubicBezTo>
                <a:cubicBezTo>
                  <a:pt x="7566869" y="866725"/>
                  <a:pt x="7570617" y="989788"/>
                  <a:pt x="7575258" y="1112771"/>
                </a:cubicBezTo>
                <a:cubicBezTo>
                  <a:pt x="7576196" y="1137637"/>
                  <a:pt x="7587589" y="1218090"/>
                  <a:pt x="7592036" y="1246995"/>
                </a:cubicBezTo>
                <a:cubicBezTo>
                  <a:pt x="7594622" y="1263807"/>
                  <a:pt x="7597839" y="1280517"/>
                  <a:pt x="7600425" y="1297329"/>
                </a:cubicBezTo>
                <a:cubicBezTo>
                  <a:pt x="7603432" y="1316872"/>
                  <a:pt x="7605563" y="1336548"/>
                  <a:pt x="7608814" y="1356052"/>
                </a:cubicBezTo>
                <a:cubicBezTo>
                  <a:pt x="7611158" y="1370117"/>
                  <a:pt x="7615187" y="1383882"/>
                  <a:pt x="7617203" y="1397997"/>
                </a:cubicBezTo>
                <a:cubicBezTo>
                  <a:pt x="7620784" y="1423064"/>
                  <a:pt x="7622011" y="1448431"/>
                  <a:pt x="7625592" y="1473498"/>
                </a:cubicBezTo>
                <a:cubicBezTo>
                  <a:pt x="7630403" y="1507175"/>
                  <a:pt x="7642370" y="1574165"/>
                  <a:pt x="7642370" y="1574165"/>
                </a:cubicBezTo>
                <a:cubicBezTo>
                  <a:pt x="7639574" y="1652462"/>
                  <a:pt x="7640867" y="1731013"/>
                  <a:pt x="7633981" y="1809057"/>
                </a:cubicBezTo>
                <a:cubicBezTo>
                  <a:pt x="7632427" y="1826674"/>
                  <a:pt x="7617203" y="1859391"/>
                  <a:pt x="7617203" y="1859391"/>
                </a:cubicBezTo>
                <a:cubicBezTo>
                  <a:pt x="7614407" y="1878965"/>
                  <a:pt x="7612692" y="1898725"/>
                  <a:pt x="7608814" y="1918114"/>
                </a:cubicBezTo>
                <a:cubicBezTo>
                  <a:pt x="7607080" y="1926785"/>
                  <a:pt x="7602343" y="1934649"/>
                  <a:pt x="7600425" y="1943281"/>
                </a:cubicBezTo>
                <a:cubicBezTo>
                  <a:pt x="7596735" y="1959885"/>
                  <a:pt x="7596161" y="1977113"/>
                  <a:pt x="7592036" y="1993615"/>
                </a:cubicBezTo>
                <a:cubicBezTo>
                  <a:pt x="7587747" y="2010773"/>
                  <a:pt x="7580851" y="2027171"/>
                  <a:pt x="7575258" y="2043949"/>
                </a:cubicBezTo>
                <a:cubicBezTo>
                  <a:pt x="7572462" y="2052338"/>
                  <a:pt x="7569014" y="2060537"/>
                  <a:pt x="7566869" y="2069116"/>
                </a:cubicBezTo>
                <a:lnTo>
                  <a:pt x="7558480" y="2102672"/>
                </a:lnTo>
                <a:cubicBezTo>
                  <a:pt x="7539592" y="2291552"/>
                  <a:pt x="7561154" y="2061232"/>
                  <a:pt x="7541702" y="2362731"/>
                </a:cubicBezTo>
                <a:cubicBezTo>
                  <a:pt x="7539910" y="2390506"/>
                  <a:pt x="7536940" y="2466348"/>
                  <a:pt x="7516536" y="2496954"/>
                </a:cubicBezTo>
                <a:cubicBezTo>
                  <a:pt x="7510943" y="2505343"/>
                  <a:pt x="7504267" y="2513103"/>
                  <a:pt x="7499758" y="2522121"/>
                </a:cubicBezTo>
                <a:cubicBezTo>
                  <a:pt x="7495803" y="2530030"/>
                  <a:pt x="7496893" y="2540383"/>
                  <a:pt x="7491369" y="2547288"/>
                </a:cubicBezTo>
                <a:cubicBezTo>
                  <a:pt x="7485071" y="2555161"/>
                  <a:pt x="7475220" y="2559557"/>
                  <a:pt x="7466202" y="2564066"/>
                </a:cubicBezTo>
                <a:cubicBezTo>
                  <a:pt x="7452106" y="2571114"/>
                  <a:pt x="7420918" y="2576812"/>
                  <a:pt x="7407479" y="2580844"/>
                </a:cubicBezTo>
                <a:cubicBezTo>
                  <a:pt x="7390539" y="2585926"/>
                  <a:pt x="7374826" y="2597229"/>
                  <a:pt x="7357145" y="2597622"/>
                </a:cubicBezTo>
                <a:lnTo>
                  <a:pt x="6979640" y="2606011"/>
                </a:lnTo>
                <a:cubicBezTo>
                  <a:pt x="6957269" y="2608807"/>
                  <a:pt x="6934811" y="2610972"/>
                  <a:pt x="6912528" y="2614400"/>
                </a:cubicBezTo>
                <a:cubicBezTo>
                  <a:pt x="6898435" y="2616568"/>
                  <a:pt x="6884698" y="2620773"/>
                  <a:pt x="6870583" y="2622789"/>
                </a:cubicBezTo>
                <a:cubicBezTo>
                  <a:pt x="6761781" y="2638332"/>
                  <a:pt x="6829907" y="2623884"/>
                  <a:pt x="6727970" y="2639567"/>
                </a:cubicBezTo>
                <a:cubicBezTo>
                  <a:pt x="6713877" y="2641735"/>
                  <a:pt x="6700054" y="2645405"/>
                  <a:pt x="6686025" y="2647956"/>
                </a:cubicBezTo>
                <a:cubicBezTo>
                  <a:pt x="6669290" y="2650999"/>
                  <a:pt x="6652529" y="2653939"/>
                  <a:pt x="6635691" y="2656345"/>
                </a:cubicBezTo>
                <a:cubicBezTo>
                  <a:pt x="6595333" y="2662110"/>
                  <a:pt x="6532715" y="2668719"/>
                  <a:pt x="6493079" y="2673123"/>
                </a:cubicBezTo>
                <a:cubicBezTo>
                  <a:pt x="6481894" y="2675919"/>
                  <a:pt x="6470609" y="2678345"/>
                  <a:pt x="6459523" y="2681512"/>
                </a:cubicBezTo>
                <a:cubicBezTo>
                  <a:pt x="6451020" y="2683941"/>
                  <a:pt x="6443110" y="2688650"/>
                  <a:pt x="6434356" y="2689901"/>
                </a:cubicBezTo>
                <a:cubicBezTo>
                  <a:pt x="6390605" y="2696151"/>
                  <a:pt x="6261549" y="2703323"/>
                  <a:pt x="6224631" y="2706679"/>
                </a:cubicBezTo>
                <a:cubicBezTo>
                  <a:pt x="6202179" y="2708720"/>
                  <a:pt x="6179909" y="2712434"/>
                  <a:pt x="6157519" y="2715068"/>
                </a:cubicBezTo>
                <a:lnTo>
                  <a:pt x="6082018" y="2723457"/>
                </a:lnTo>
                <a:lnTo>
                  <a:pt x="5368954" y="2715068"/>
                </a:lnTo>
                <a:cubicBezTo>
                  <a:pt x="5318552" y="2714089"/>
                  <a:pt x="5268349" y="2707879"/>
                  <a:pt x="5217952" y="2706679"/>
                </a:cubicBezTo>
                <a:lnTo>
                  <a:pt x="4664279" y="2698290"/>
                </a:lnTo>
                <a:lnTo>
                  <a:pt x="4462943" y="2689901"/>
                </a:lnTo>
                <a:cubicBezTo>
                  <a:pt x="4426536" y="2687933"/>
                  <a:pt x="4390265" y="2683937"/>
                  <a:pt x="4353886" y="2681512"/>
                </a:cubicBezTo>
                <a:lnTo>
                  <a:pt x="4211273" y="2673123"/>
                </a:lnTo>
                <a:cubicBezTo>
                  <a:pt x="4108166" y="2658393"/>
                  <a:pt x="4004736" y="2647260"/>
                  <a:pt x="3900880" y="2639567"/>
                </a:cubicBezTo>
                <a:cubicBezTo>
                  <a:pt x="3858957" y="2636462"/>
                  <a:pt x="3817082" y="2631567"/>
                  <a:pt x="3775046" y="2631178"/>
                </a:cubicBezTo>
                <a:lnTo>
                  <a:pt x="2088858" y="2622789"/>
                </a:lnTo>
                <a:lnTo>
                  <a:pt x="2004969" y="2614400"/>
                </a:lnTo>
                <a:cubicBezTo>
                  <a:pt x="1979786" y="2611749"/>
                  <a:pt x="1954790" y="2606011"/>
                  <a:pt x="1929468" y="2606011"/>
                </a:cubicBezTo>
                <a:cubicBezTo>
                  <a:pt x="1803602" y="2606011"/>
                  <a:pt x="1677798" y="2611604"/>
                  <a:pt x="1551963" y="2614400"/>
                </a:cubicBezTo>
                <a:cubicBezTo>
                  <a:pt x="1537981" y="2617196"/>
                  <a:pt x="1524166" y="2621020"/>
                  <a:pt x="1510018" y="2622789"/>
                </a:cubicBezTo>
                <a:cubicBezTo>
                  <a:pt x="1457007" y="2629415"/>
                  <a:pt x="1350627" y="2639567"/>
                  <a:pt x="1350627" y="2639567"/>
                </a:cubicBezTo>
                <a:lnTo>
                  <a:pt x="1031846" y="2631178"/>
                </a:lnTo>
                <a:cubicBezTo>
                  <a:pt x="973090" y="2629186"/>
                  <a:pt x="914336" y="2626700"/>
                  <a:pt x="855677" y="2622789"/>
                </a:cubicBezTo>
                <a:cubicBezTo>
                  <a:pt x="830411" y="2621105"/>
                  <a:pt x="805463" y="2615731"/>
                  <a:pt x="780176" y="2614400"/>
                </a:cubicBezTo>
                <a:cubicBezTo>
                  <a:pt x="699146" y="2610135"/>
                  <a:pt x="617969" y="2609320"/>
                  <a:pt x="536895" y="2606011"/>
                </a:cubicBezTo>
                <a:cubicBezTo>
                  <a:pt x="472135" y="2603368"/>
                  <a:pt x="342746" y="2597806"/>
                  <a:pt x="268447" y="2589233"/>
                </a:cubicBezTo>
                <a:cubicBezTo>
                  <a:pt x="225575" y="2584286"/>
                  <a:pt x="164298" y="2578121"/>
                  <a:pt x="117446" y="2564066"/>
                </a:cubicBezTo>
                <a:cubicBezTo>
                  <a:pt x="100506" y="2558984"/>
                  <a:pt x="67112" y="2547288"/>
                  <a:pt x="67112" y="2547288"/>
                </a:cubicBezTo>
                <a:cubicBezTo>
                  <a:pt x="19029" y="2475163"/>
                  <a:pt x="76677" y="2566418"/>
                  <a:pt x="41945" y="2496954"/>
                </a:cubicBezTo>
                <a:cubicBezTo>
                  <a:pt x="37436" y="2487936"/>
                  <a:pt x="29676" y="2480805"/>
                  <a:pt x="25167" y="2471787"/>
                </a:cubicBezTo>
                <a:cubicBezTo>
                  <a:pt x="21212" y="2463878"/>
                  <a:pt x="19207" y="2455123"/>
                  <a:pt x="16778" y="2446620"/>
                </a:cubicBezTo>
                <a:cubicBezTo>
                  <a:pt x="6766" y="2411579"/>
                  <a:pt x="6592" y="2402285"/>
                  <a:pt x="0" y="2362731"/>
                </a:cubicBezTo>
                <a:cubicBezTo>
                  <a:pt x="2796" y="2290026"/>
                  <a:pt x="3705" y="2217224"/>
                  <a:pt x="8389" y="2144617"/>
                </a:cubicBezTo>
                <a:cubicBezTo>
                  <a:pt x="10701" y="2108776"/>
                  <a:pt x="17113" y="2107036"/>
                  <a:pt x="25167" y="2077505"/>
                </a:cubicBezTo>
                <a:cubicBezTo>
                  <a:pt x="31234" y="2055258"/>
                  <a:pt x="36352" y="2032764"/>
                  <a:pt x="41945" y="2010393"/>
                </a:cubicBezTo>
                <a:lnTo>
                  <a:pt x="50334" y="1976837"/>
                </a:lnTo>
                <a:cubicBezTo>
                  <a:pt x="53130" y="1965652"/>
                  <a:pt x="56462" y="1954587"/>
                  <a:pt x="58723" y="1943281"/>
                </a:cubicBezTo>
                <a:cubicBezTo>
                  <a:pt x="61519" y="1929299"/>
                  <a:pt x="64019" y="1915255"/>
                  <a:pt x="67112" y="1901336"/>
                </a:cubicBezTo>
                <a:cubicBezTo>
                  <a:pt x="69613" y="1890081"/>
                  <a:pt x="70345" y="1878092"/>
                  <a:pt x="75501" y="1867780"/>
                </a:cubicBezTo>
                <a:cubicBezTo>
                  <a:pt x="84519" y="1849744"/>
                  <a:pt x="109057" y="1817446"/>
                  <a:pt x="109057" y="1817446"/>
                </a:cubicBezTo>
                <a:cubicBezTo>
                  <a:pt x="110176" y="1812971"/>
                  <a:pt x="121021" y="1765944"/>
                  <a:pt x="125835" y="1758723"/>
                </a:cubicBezTo>
                <a:cubicBezTo>
                  <a:pt x="132416" y="1748852"/>
                  <a:pt x="142613" y="1741945"/>
                  <a:pt x="151002" y="1733556"/>
                </a:cubicBezTo>
                <a:cubicBezTo>
                  <a:pt x="165745" y="1689328"/>
                  <a:pt x="149647" y="1725115"/>
                  <a:pt x="184558" y="1683222"/>
                </a:cubicBezTo>
                <a:cubicBezTo>
                  <a:pt x="203901" y="1660011"/>
                  <a:pt x="198932" y="1651268"/>
                  <a:pt x="226502" y="1632888"/>
                </a:cubicBezTo>
                <a:cubicBezTo>
                  <a:pt x="233860" y="1627983"/>
                  <a:pt x="243541" y="1627982"/>
                  <a:pt x="251669" y="1624499"/>
                </a:cubicBezTo>
                <a:cubicBezTo>
                  <a:pt x="263163" y="1619573"/>
                  <a:pt x="274367" y="1613926"/>
                  <a:pt x="285225" y="1607721"/>
                </a:cubicBezTo>
                <a:cubicBezTo>
                  <a:pt x="293979" y="1602719"/>
                  <a:pt x="301374" y="1595452"/>
                  <a:pt x="310392" y="1590943"/>
                </a:cubicBezTo>
                <a:cubicBezTo>
                  <a:pt x="318301" y="1586988"/>
                  <a:pt x="327028" y="1584881"/>
                  <a:pt x="335559" y="1582554"/>
                </a:cubicBezTo>
                <a:cubicBezTo>
                  <a:pt x="357806" y="1576487"/>
                  <a:pt x="379790" y="1568636"/>
                  <a:pt x="402671" y="1565776"/>
                </a:cubicBezTo>
                <a:cubicBezTo>
                  <a:pt x="447412" y="1560183"/>
                  <a:pt x="493152" y="1559934"/>
                  <a:pt x="536895" y="1548998"/>
                </a:cubicBezTo>
                <a:cubicBezTo>
                  <a:pt x="548080" y="1546202"/>
                  <a:pt x="559049" y="1542319"/>
                  <a:pt x="570451" y="1540609"/>
                </a:cubicBezTo>
                <a:cubicBezTo>
                  <a:pt x="615042" y="1533921"/>
                  <a:pt x="659934" y="1529424"/>
                  <a:pt x="704675" y="1523832"/>
                </a:cubicBezTo>
                <a:cubicBezTo>
                  <a:pt x="727046" y="1521036"/>
                  <a:pt x="749549" y="1519149"/>
                  <a:pt x="771787" y="1515443"/>
                </a:cubicBezTo>
                <a:cubicBezTo>
                  <a:pt x="891885" y="1495427"/>
                  <a:pt x="742250" y="1519663"/>
                  <a:pt x="889233" y="1498665"/>
                </a:cubicBezTo>
                <a:cubicBezTo>
                  <a:pt x="906071" y="1496260"/>
                  <a:pt x="922707" y="1492524"/>
                  <a:pt x="939567" y="1490276"/>
                </a:cubicBezTo>
                <a:cubicBezTo>
                  <a:pt x="964667" y="1486929"/>
                  <a:pt x="990001" y="1485468"/>
                  <a:pt x="1015068" y="1481887"/>
                </a:cubicBezTo>
                <a:cubicBezTo>
                  <a:pt x="1029183" y="1479871"/>
                  <a:pt x="1042898" y="1475514"/>
                  <a:pt x="1057013" y="1473498"/>
                </a:cubicBezTo>
                <a:cubicBezTo>
                  <a:pt x="1082080" y="1469917"/>
                  <a:pt x="1107387" y="1468250"/>
                  <a:pt x="1132513" y="1465109"/>
                </a:cubicBezTo>
                <a:cubicBezTo>
                  <a:pt x="1152133" y="1462656"/>
                  <a:pt x="1171662" y="1459516"/>
                  <a:pt x="1191236" y="1456720"/>
                </a:cubicBezTo>
                <a:cubicBezTo>
                  <a:pt x="1236208" y="1441729"/>
                  <a:pt x="1197609" y="1453440"/>
                  <a:pt x="1258348" y="1439942"/>
                </a:cubicBezTo>
                <a:cubicBezTo>
                  <a:pt x="1269603" y="1437441"/>
                  <a:pt x="1280560" y="1433615"/>
                  <a:pt x="1291904" y="1431553"/>
                </a:cubicBezTo>
                <a:cubicBezTo>
                  <a:pt x="1342418" y="1422369"/>
                  <a:pt x="1373589" y="1421780"/>
                  <a:pt x="1426128" y="1414775"/>
                </a:cubicBezTo>
                <a:cubicBezTo>
                  <a:pt x="1442988" y="1412527"/>
                  <a:pt x="1459727" y="1409429"/>
                  <a:pt x="1476462" y="1406386"/>
                </a:cubicBezTo>
                <a:cubicBezTo>
                  <a:pt x="1490491" y="1403835"/>
                  <a:pt x="1504574" y="1401455"/>
                  <a:pt x="1518407" y="1397997"/>
                </a:cubicBezTo>
                <a:cubicBezTo>
                  <a:pt x="1582371" y="1382006"/>
                  <a:pt x="1498672" y="1396911"/>
                  <a:pt x="1577130" y="1381219"/>
                </a:cubicBezTo>
                <a:cubicBezTo>
                  <a:pt x="1593809" y="1377883"/>
                  <a:pt x="1610785" y="1376166"/>
                  <a:pt x="1627464" y="1372830"/>
                </a:cubicBezTo>
                <a:cubicBezTo>
                  <a:pt x="1638770" y="1370569"/>
                  <a:pt x="1649765" y="1366942"/>
                  <a:pt x="1661020" y="1364441"/>
                </a:cubicBezTo>
                <a:cubicBezTo>
                  <a:pt x="1674939" y="1361348"/>
                  <a:pt x="1688936" y="1358603"/>
                  <a:pt x="1702965" y="1356052"/>
                </a:cubicBezTo>
                <a:cubicBezTo>
                  <a:pt x="1719700" y="1353009"/>
                  <a:pt x="1736487" y="1350249"/>
                  <a:pt x="1753299" y="1347663"/>
                </a:cubicBezTo>
                <a:cubicBezTo>
                  <a:pt x="1772842" y="1344656"/>
                  <a:pt x="1792568" y="1342811"/>
                  <a:pt x="1812022" y="1339274"/>
                </a:cubicBezTo>
                <a:cubicBezTo>
                  <a:pt x="1869558" y="1328813"/>
                  <a:pt x="1822828" y="1334475"/>
                  <a:pt x="1870745" y="1322496"/>
                </a:cubicBezTo>
                <a:cubicBezTo>
                  <a:pt x="1884578" y="1319038"/>
                  <a:pt x="1898708" y="1316903"/>
                  <a:pt x="1912690" y="1314107"/>
                </a:cubicBezTo>
                <a:cubicBezTo>
                  <a:pt x="1923875" y="1308514"/>
                  <a:pt x="1934752" y="1302255"/>
                  <a:pt x="1946246" y="1297329"/>
                </a:cubicBezTo>
                <a:cubicBezTo>
                  <a:pt x="1954374" y="1293846"/>
                  <a:pt x="1963504" y="1292895"/>
                  <a:pt x="1971413" y="1288940"/>
                </a:cubicBezTo>
                <a:cubicBezTo>
                  <a:pt x="1980431" y="1284431"/>
                  <a:pt x="1987313" y="1276134"/>
                  <a:pt x="1996580" y="1272162"/>
                </a:cubicBezTo>
                <a:cubicBezTo>
                  <a:pt x="2029407" y="1258093"/>
                  <a:pt x="2046634" y="1269552"/>
                  <a:pt x="2080469" y="1246995"/>
                </a:cubicBezTo>
                <a:cubicBezTo>
                  <a:pt x="2088858" y="1241402"/>
                  <a:pt x="2096423" y="1234312"/>
                  <a:pt x="2105636" y="1230217"/>
                </a:cubicBezTo>
                <a:cubicBezTo>
                  <a:pt x="2121797" y="1223034"/>
                  <a:pt x="2155970" y="1213439"/>
                  <a:pt x="2155970" y="1213439"/>
                </a:cubicBezTo>
                <a:cubicBezTo>
                  <a:pt x="2174523" y="1194886"/>
                  <a:pt x="2182945" y="1183173"/>
                  <a:pt x="2206304" y="1171494"/>
                </a:cubicBezTo>
                <a:cubicBezTo>
                  <a:pt x="2214213" y="1167539"/>
                  <a:pt x="2223082" y="1165901"/>
                  <a:pt x="2231471" y="1163105"/>
                </a:cubicBezTo>
                <a:cubicBezTo>
                  <a:pt x="2242656" y="1154716"/>
                  <a:pt x="2252888" y="1144875"/>
                  <a:pt x="2265027" y="1137938"/>
                </a:cubicBezTo>
                <a:cubicBezTo>
                  <a:pt x="2272705" y="1133551"/>
                  <a:pt x="2282836" y="1134454"/>
                  <a:pt x="2290194" y="1129549"/>
                </a:cubicBezTo>
                <a:cubicBezTo>
                  <a:pt x="2300065" y="1122968"/>
                  <a:pt x="2305490" y="1110963"/>
                  <a:pt x="2315361" y="1104382"/>
                </a:cubicBezTo>
                <a:cubicBezTo>
                  <a:pt x="2322719" y="1099477"/>
                  <a:pt x="2332619" y="1099948"/>
                  <a:pt x="2340528" y="1095993"/>
                </a:cubicBezTo>
                <a:cubicBezTo>
                  <a:pt x="2376501" y="1078007"/>
                  <a:pt x="2357466" y="1080022"/>
                  <a:pt x="2390862" y="1054048"/>
                </a:cubicBezTo>
                <a:cubicBezTo>
                  <a:pt x="2406779" y="1041668"/>
                  <a:pt x="2424418" y="1031677"/>
                  <a:pt x="2441196" y="1020492"/>
                </a:cubicBezTo>
                <a:lnTo>
                  <a:pt x="2466363" y="1003714"/>
                </a:lnTo>
                <a:cubicBezTo>
                  <a:pt x="2471956" y="995325"/>
                  <a:pt x="2475553" y="985186"/>
                  <a:pt x="2483141" y="978547"/>
                </a:cubicBezTo>
                <a:cubicBezTo>
                  <a:pt x="2498316" y="965268"/>
                  <a:pt x="2533475" y="944991"/>
                  <a:pt x="2533475" y="944991"/>
                </a:cubicBezTo>
                <a:cubicBezTo>
                  <a:pt x="2539068" y="936602"/>
                  <a:pt x="2543124" y="926953"/>
                  <a:pt x="2550253" y="919824"/>
                </a:cubicBezTo>
                <a:cubicBezTo>
                  <a:pt x="2557382" y="912695"/>
                  <a:pt x="2568781" y="910634"/>
                  <a:pt x="2575420" y="903046"/>
                </a:cubicBezTo>
                <a:cubicBezTo>
                  <a:pt x="2588699" y="887871"/>
                  <a:pt x="2597791" y="869490"/>
                  <a:pt x="2608976" y="852712"/>
                </a:cubicBezTo>
                <a:lnTo>
                  <a:pt x="2642532" y="802378"/>
                </a:lnTo>
                <a:cubicBezTo>
                  <a:pt x="2648125" y="793989"/>
                  <a:pt x="2654801" y="786229"/>
                  <a:pt x="2659310" y="777211"/>
                </a:cubicBezTo>
                <a:cubicBezTo>
                  <a:pt x="2664903" y="766026"/>
                  <a:pt x="2669654" y="754378"/>
                  <a:pt x="2676088" y="743655"/>
                </a:cubicBezTo>
                <a:cubicBezTo>
                  <a:pt x="2696744" y="709229"/>
                  <a:pt x="2711867" y="690356"/>
                  <a:pt x="2734811" y="659765"/>
                </a:cubicBezTo>
                <a:cubicBezTo>
                  <a:pt x="2765406" y="567979"/>
                  <a:pt x="2716612" y="707005"/>
                  <a:pt x="2759978" y="609432"/>
                </a:cubicBezTo>
                <a:cubicBezTo>
                  <a:pt x="2767161" y="593271"/>
                  <a:pt x="2766946" y="573813"/>
                  <a:pt x="2776756" y="559098"/>
                </a:cubicBezTo>
                <a:cubicBezTo>
                  <a:pt x="2782349" y="550709"/>
                  <a:pt x="2789439" y="543144"/>
                  <a:pt x="2793534" y="533931"/>
                </a:cubicBezTo>
                <a:cubicBezTo>
                  <a:pt x="2800717" y="517770"/>
                  <a:pt x="2804719" y="500375"/>
                  <a:pt x="2810312" y="483597"/>
                </a:cubicBezTo>
                <a:lnTo>
                  <a:pt x="2818701" y="458430"/>
                </a:lnTo>
                <a:cubicBezTo>
                  <a:pt x="2826407" y="373665"/>
                  <a:pt x="2823237" y="383151"/>
                  <a:pt x="2835479" y="315817"/>
                </a:cubicBezTo>
                <a:cubicBezTo>
                  <a:pt x="2838030" y="301788"/>
                  <a:pt x="2840116" y="287628"/>
                  <a:pt x="2843868" y="273872"/>
                </a:cubicBezTo>
                <a:cubicBezTo>
                  <a:pt x="2848521" y="256810"/>
                  <a:pt x="2855053" y="240316"/>
                  <a:pt x="2860646" y="223538"/>
                </a:cubicBezTo>
                <a:cubicBezTo>
                  <a:pt x="2863442" y="215149"/>
                  <a:pt x="2867581" y="207093"/>
                  <a:pt x="2869035" y="198371"/>
                </a:cubicBezTo>
                <a:cubicBezTo>
                  <a:pt x="2879082" y="138092"/>
                  <a:pt x="2867989" y="162190"/>
                  <a:pt x="2894202" y="122870"/>
                </a:cubicBezTo>
                <a:cubicBezTo>
                  <a:pt x="2911661" y="53033"/>
                  <a:pt x="2890402" y="122081"/>
                  <a:pt x="2919369" y="64147"/>
                </a:cubicBezTo>
                <a:cubicBezTo>
                  <a:pt x="2923324" y="56238"/>
                  <a:pt x="2921505" y="45233"/>
                  <a:pt x="2927758" y="38980"/>
                </a:cubicBezTo>
                <a:cubicBezTo>
                  <a:pt x="2942016" y="24722"/>
                  <a:pt x="2961313" y="16609"/>
                  <a:pt x="2978091" y="5424"/>
                </a:cubicBezTo>
                <a:cubicBezTo>
                  <a:pt x="3007911" y="-14456"/>
                  <a:pt x="3013045" y="26397"/>
                  <a:pt x="3020036" y="3059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99">
              <a:solidFill>
                <a:prstClr val="white"/>
              </a:solidFill>
              <a:ea typeface="Microsoft YaHei"/>
            </a:endParaRPr>
          </a:p>
        </p:txBody>
      </p:sp>
      <p:sp>
        <p:nvSpPr>
          <p:cNvPr id="6" name="任意多边形 7">
            <a:extLst>
              <a:ext uri="{FF2B5EF4-FFF2-40B4-BE49-F238E27FC236}">
                <a16:creationId xmlns:a16="http://schemas.microsoft.com/office/drawing/2014/main" id="{73C12908-A01A-451C-B060-9D0DB652AF67}"/>
              </a:ext>
            </a:extLst>
          </p:cNvPr>
          <p:cNvSpPr/>
          <p:nvPr/>
        </p:nvSpPr>
        <p:spPr>
          <a:xfrm>
            <a:off x="1069833" y="1270901"/>
            <a:ext cx="8321981" cy="3005578"/>
          </a:xfrm>
          <a:custGeom>
            <a:avLst/>
            <a:gdLst>
              <a:gd name="connsiteX0" fmla="*/ 503339 w 8059310"/>
              <a:gd name="connsiteY0" fmla="*/ 75501 h 2684529"/>
              <a:gd name="connsiteX1" fmla="*/ 503339 w 8059310"/>
              <a:gd name="connsiteY1" fmla="*/ 75501 h 2684529"/>
              <a:gd name="connsiteX2" fmla="*/ 419449 w 8059310"/>
              <a:gd name="connsiteY2" fmla="*/ 176169 h 2684529"/>
              <a:gd name="connsiteX3" fmla="*/ 369116 w 8059310"/>
              <a:gd name="connsiteY3" fmla="*/ 226503 h 2684529"/>
              <a:gd name="connsiteX4" fmla="*/ 335560 w 8059310"/>
              <a:gd name="connsiteY4" fmla="*/ 260059 h 2684529"/>
              <a:gd name="connsiteX5" fmla="*/ 285226 w 8059310"/>
              <a:gd name="connsiteY5" fmla="*/ 310393 h 2684529"/>
              <a:gd name="connsiteX6" fmla="*/ 268448 w 8059310"/>
              <a:gd name="connsiteY6" fmla="*/ 343949 h 2684529"/>
              <a:gd name="connsiteX7" fmla="*/ 243281 w 8059310"/>
              <a:gd name="connsiteY7" fmla="*/ 360727 h 2684529"/>
              <a:gd name="connsiteX8" fmla="*/ 226503 w 8059310"/>
              <a:gd name="connsiteY8" fmla="*/ 385894 h 2684529"/>
              <a:gd name="connsiteX9" fmla="*/ 176169 w 8059310"/>
              <a:gd name="connsiteY9" fmla="*/ 453005 h 2684529"/>
              <a:gd name="connsiteX10" fmla="*/ 167780 w 8059310"/>
              <a:gd name="connsiteY10" fmla="*/ 486561 h 2684529"/>
              <a:gd name="connsiteX11" fmla="*/ 100668 w 8059310"/>
              <a:gd name="connsiteY11" fmla="*/ 578840 h 2684529"/>
              <a:gd name="connsiteX12" fmla="*/ 75501 w 8059310"/>
              <a:gd name="connsiteY12" fmla="*/ 629174 h 2684529"/>
              <a:gd name="connsiteX13" fmla="*/ 50334 w 8059310"/>
              <a:gd name="connsiteY13" fmla="*/ 713064 h 2684529"/>
              <a:gd name="connsiteX14" fmla="*/ 25167 w 8059310"/>
              <a:gd name="connsiteY14" fmla="*/ 788565 h 2684529"/>
              <a:gd name="connsiteX15" fmla="*/ 16778 w 8059310"/>
              <a:gd name="connsiteY15" fmla="*/ 813732 h 2684529"/>
              <a:gd name="connsiteX16" fmla="*/ 0 w 8059310"/>
              <a:gd name="connsiteY16" fmla="*/ 889233 h 2684529"/>
              <a:gd name="connsiteX17" fmla="*/ 8389 w 8059310"/>
              <a:gd name="connsiteY17" fmla="*/ 1082180 h 2684529"/>
              <a:gd name="connsiteX18" fmla="*/ 16778 w 8059310"/>
              <a:gd name="connsiteY18" fmla="*/ 1115736 h 2684529"/>
              <a:gd name="connsiteX19" fmla="*/ 41945 w 8059310"/>
              <a:gd name="connsiteY19" fmla="*/ 1258349 h 2684529"/>
              <a:gd name="connsiteX20" fmla="*/ 50334 w 8059310"/>
              <a:gd name="connsiteY20" fmla="*/ 1291905 h 2684529"/>
              <a:gd name="connsiteX21" fmla="*/ 75501 w 8059310"/>
              <a:gd name="connsiteY21" fmla="*/ 1375794 h 2684529"/>
              <a:gd name="connsiteX22" fmla="*/ 100668 w 8059310"/>
              <a:gd name="connsiteY22" fmla="*/ 1518407 h 2684529"/>
              <a:gd name="connsiteX23" fmla="*/ 117446 w 8059310"/>
              <a:gd name="connsiteY23" fmla="*/ 1602297 h 2684529"/>
              <a:gd name="connsiteX24" fmla="*/ 134224 w 8059310"/>
              <a:gd name="connsiteY24" fmla="*/ 1661020 h 2684529"/>
              <a:gd name="connsiteX25" fmla="*/ 142613 w 8059310"/>
              <a:gd name="connsiteY25" fmla="*/ 1686187 h 2684529"/>
              <a:gd name="connsiteX26" fmla="*/ 151002 w 8059310"/>
              <a:gd name="connsiteY26" fmla="*/ 1719743 h 2684529"/>
              <a:gd name="connsiteX27" fmla="*/ 176169 w 8059310"/>
              <a:gd name="connsiteY27" fmla="*/ 1778466 h 2684529"/>
              <a:gd name="connsiteX28" fmla="*/ 184558 w 8059310"/>
              <a:gd name="connsiteY28" fmla="*/ 1812022 h 2684529"/>
              <a:gd name="connsiteX29" fmla="*/ 209725 w 8059310"/>
              <a:gd name="connsiteY29" fmla="*/ 1862356 h 2684529"/>
              <a:gd name="connsiteX30" fmla="*/ 218114 w 8059310"/>
              <a:gd name="connsiteY30" fmla="*/ 1921079 h 2684529"/>
              <a:gd name="connsiteX31" fmla="*/ 234892 w 8059310"/>
              <a:gd name="connsiteY31" fmla="*/ 1954635 h 2684529"/>
              <a:gd name="connsiteX32" fmla="*/ 243281 w 8059310"/>
              <a:gd name="connsiteY32" fmla="*/ 1996580 h 2684529"/>
              <a:gd name="connsiteX33" fmla="*/ 243281 w 8059310"/>
              <a:gd name="connsiteY33" fmla="*/ 2315361 h 2684529"/>
              <a:gd name="connsiteX34" fmla="*/ 268448 w 8059310"/>
              <a:gd name="connsiteY34" fmla="*/ 2365695 h 2684529"/>
              <a:gd name="connsiteX35" fmla="*/ 276837 w 8059310"/>
              <a:gd name="connsiteY35" fmla="*/ 2390862 h 2684529"/>
              <a:gd name="connsiteX36" fmla="*/ 302004 w 8059310"/>
              <a:gd name="connsiteY36" fmla="*/ 2399251 h 2684529"/>
              <a:gd name="connsiteX37" fmla="*/ 327171 w 8059310"/>
              <a:gd name="connsiteY37" fmla="*/ 2416029 h 2684529"/>
              <a:gd name="connsiteX38" fmla="*/ 360727 w 8059310"/>
              <a:gd name="connsiteY38" fmla="*/ 2432807 h 2684529"/>
              <a:gd name="connsiteX39" fmla="*/ 411061 w 8059310"/>
              <a:gd name="connsiteY39" fmla="*/ 2457974 h 2684529"/>
              <a:gd name="connsiteX40" fmla="*/ 461394 w 8059310"/>
              <a:gd name="connsiteY40" fmla="*/ 2483141 h 2684529"/>
              <a:gd name="connsiteX41" fmla="*/ 486561 w 8059310"/>
              <a:gd name="connsiteY41" fmla="*/ 2499919 h 2684529"/>
              <a:gd name="connsiteX42" fmla="*/ 511728 w 8059310"/>
              <a:gd name="connsiteY42" fmla="*/ 2508308 h 2684529"/>
              <a:gd name="connsiteX43" fmla="*/ 545284 w 8059310"/>
              <a:gd name="connsiteY43" fmla="*/ 2525086 h 2684529"/>
              <a:gd name="connsiteX44" fmla="*/ 755009 w 8059310"/>
              <a:gd name="connsiteY44" fmla="*/ 2558642 h 2684529"/>
              <a:gd name="connsiteX45" fmla="*/ 780176 w 8059310"/>
              <a:gd name="connsiteY45" fmla="*/ 2567031 h 2684529"/>
              <a:gd name="connsiteX46" fmla="*/ 813732 w 8059310"/>
              <a:gd name="connsiteY46" fmla="*/ 2583809 h 2684529"/>
              <a:gd name="connsiteX47" fmla="*/ 906011 w 8059310"/>
              <a:gd name="connsiteY47" fmla="*/ 2600587 h 2684529"/>
              <a:gd name="connsiteX48" fmla="*/ 931178 w 8059310"/>
              <a:gd name="connsiteY48" fmla="*/ 2608976 h 2684529"/>
              <a:gd name="connsiteX49" fmla="*/ 1023457 w 8059310"/>
              <a:gd name="connsiteY49" fmla="*/ 2625754 h 2684529"/>
              <a:gd name="connsiteX50" fmla="*/ 1048624 w 8059310"/>
              <a:gd name="connsiteY50" fmla="*/ 2634143 h 2684529"/>
              <a:gd name="connsiteX51" fmla="*/ 1208015 w 8059310"/>
              <a:gd name="connsiteY51" fmla="*/ 2650921 h 2684529"/>
              <a:gd name="connsiteX52" fmla="*/ 1249960 w 8059310"/>
              <a:gd name="connsiteY52" fmla="*/ 2659310 h 2684529"/>
              <a:gd name="connsiteX53" fmla="*/ 2038525 w 8059310"/>
              <a:gd name="connsiteY53" fmla="*/ 2676088 h 2684529"/>
              <a:gd name="connsiteX54" fmla="*/ 2432807 w 8059310"/>
              <a:gd name="connsiteY54" fmla="*/ 2676088 h 2684529"/>
              <a:gd name="connsiteX55" fmla="*/ 2516697 w 8059310"/>
              <a:gd name="connsiteY55" fmla="*/ 2634143 h 2684529"/>
              <a:gd name="connsiteX56" fmla="*/ 2583809 w 8059310"/>
              <a:gd name="connsiteY56" fmla="*/ 2600587 h 2684529"/>
              <a:gd name="connsiteX57" fmla="*/ 2617365 w 8059310"/>
              <a:gd name="connsiteY57" fmla="*/ 2558642 h 2684529"/>
              <a:gd name="connsiteX58" fmla="*/ 2659310 w 8059310"/>
              <a:gd name="connsiteY58" fmla="*/ 2516697 h 2684529"/>
              <a:gd name="connsiteX59" fmla="*/ 2743200 w 8059310"/>
              <a:gd name="connsiteY59" fmla="*/ 2374084 h 2684529"/>
              <a:gd name="connsiteX60" fmla="*/ 2776756 w 8059310"/>
              <a:gd name="connsiteY60" fmla="*/ 2164360 h 2684529"/>
              <a:gd name="connsiteX61" fmla="*/ 2810312 w 8059310"/>
              <a:gd name="connsiteY61" fmla="*/ 2013358 h 2684529"/>
              <a:gd name="connsiteX62" fmla="*/ 2852257 w 8059310"/>
              <a:gd name="connsiteY62" fmla="*/ 1870745 h 2684529"/>
              <a:gd name="connsiteX63" fmla="*/ 2902591 w 8059310"/>
              <a:gd name="connsiteY63" fmla="*/ 1786855 h 2684529"/>
              <a:gd name="connsiteX64" fmla="*/ 2978092 w 8059310"/>
              <a:gd name="connsiteY64" fmla="*/ 1677798 h 2684529"/>
              <a:gd name="connsiteX65" fmla="*/ 3053593 w 8059310"/>
              <a:gd name="connsiteY65" fmla="*/ 1610686 h 2684529"/>
              <a:gd name="connsiteX66" fmla="*/ 3204594 w 8059310"/>
              <a:gd name="connsiteY66" fmla="*/ 1510018 h 2684529"/>
              <a:gd name="connsiteX67" fmla="*/ 3347207 w 8059310"/>
              <a:gd name="connsiteY67" fmla="*/ 1459684 h 2684529"/>
              <a:gd name="connsiteX68" fmla="*/ 3447875 w 8059310"/>
              <a:gd name="connsiteY68" fmla="*/ 1442906 h 2684529"/>
              <a:gd name="connsiteX69" fmla="*/ 3775046 w 8059310"/>
              <a:gd name="connsiteY69" fmla="*/ 1451295 h 2684529"/>
              <a:gd name="connsiteX70" fmla="*/ 3808602 w 8059310"/>
              <a:gd name="connsiteY70" fmla="*/ 1459684 h 2684529"/>
              <a:gd name="connsiteX71" fmla="*/ 3909270 w 8059310"/>
              <a:gd name="connsiteY71" fmla="*/ 1468073 h 2684529"/>
              <a:gd name="connsiteX72" fmla="*/ 4152550 w 8059310"/>
              <a:gd name="connsiteY72" fmla="*/ 1501629 h 2684529"/>
              <a:gd name="connsiteX73" fmla="*/ 5519956 w 8059310"/>
              <a:gd name="connsiteY73" fmla="*/ 1510018 h 2684529"/>
              <a:gd name="connsiteX74" fmla="*/ 7097086 w 8059310"/>
              <a:gd name="connsiteY74" fmla="*/ 1484851 h 2684529"/>
              <a:gd name="connsiteX75" fmla="*/ 7667538 w 8059310"/>
              <a:gd name="connsiteY75" fmla="*/ 1392572 h 2684529"/>
              <a:gd name="connsiteX76" fmla="*/ 7709483 w 8059310"/>
              <a:gd name="connsiteY76" fmla="*/ 1359016 h 2684529"/>
              <a:gd name="connsiteX77" fmla="*/ 7852095 w 8059310"/>
              <a:gd name="connsiteY77" fmla="*/ 1258349 h 2684529"/>
              <a:gd name="connsiteX78" fmla="*/ 7927596 w 8059310"/>
              <a:gd name="connsiteY78" fmla="*/ 1182848 h 2684529"/>
              <a:gd name="connsiteX79" fmla="*/ 8036653 w 8059310"/>
              <a:gd name="connsiteY79" fmla="*/ 981512 h 2684529"/>
              <a:gd name="connsiteX80" fmla="*/ 8036653 w 8059310"/>
              <a:gd name="connsiteY80" fmla="*/ 436228 h 2684529"/>
              <a:gd name="connsiteX81" fmla="*/ 8011486 w 8059310"/>
              <a:gd name="connsiteY81" fmla="*/ 352338 h 2684529"/>
              <a:gd name="connsiteX82" fmla="*/ 8003097 w 8059310"/>
              <a:gd name="connsiteY82" fmla="*/ 327171 h 2684529"/>
              <a:gd name="connsiteX83" fmla="*/ 7986319 w 8059310"/>
              <a:gd name="connsiteY83" fmla="*/ 302004 h 2684529"/>
              <a:gd name="connsiteX84" fmla="*/ 7977930 w 8059310"/>
              <a:gd name="connsiteY84" fmla="*/ 276837 h 2684529"/>
              <a:gd name="connsiteX85" fmla="*/ 7952763 w 8059310"/>
              <a:gd name="connsiteY85" fmla="*/ 243281 h 2684529"/>
              <a:gd name="connsiteX86" fmla="*/ 7935985 w 8059310"/>
              <a:gd name="connsiteY86" fmla="*/ 218114 h 2684529"/>
              <a:gd name="connsiteX87" fmla="*/ 7902429 w 8059310"/>
              <a:gd name="connsiteY87" fmla="*/ 192947 h 2684529"/>
              <a:gd name="connsiteX88" fmla="*/ 7877262 w 8059310"/>
              <a:gd name="connsiteY88" fmla="*/ 159391 h 2684529"/>
              <a:gd name="connsiteX89" fmla="*/ 7768205 w 8059310"/>
              <a:gd name="connsiteY89" fmla="*/ 100668 h 2684529"/>
              <a:gd name="connsiteX90" fmla="*/ 7734649 w 8059310"/>
              <a:gd name="connsiteY90" fmla="*/ 75501 h 2684529"/>
              <a:gd name="connsiteX91" fmla="*/ 7709483 w 8059310"/>
              <a:gd name="connsiteY91" fmla="*/ 67112 h 2684529"/>
              <a:gd name="connsiteX92" fmla="*/ 7491369 w 8059310"/>
              <a:gd name="connsiteY92" fmla="*/ 25167 h 2684529"/>
              <a:gd name="connsiteX93" fmla="*/ 6266576 w 8059310"/>
              <a:gd name="connsiteY93" fmla="*/ 41945 h 2684529"/>
              <a:gd name="connsiteX94" fmla="*/ 6149130 w 8059310"/>
              <a:gd name="connsiteY94" fmla="*/ 50334 h 2684529"/>
              <a:gd name="connsiteX95" fmla="*/ 5956183 w 8059310"/>
              <a:gd name="connsiteY95" fmla="*/ 58723 h 2684529"/>
              <a:gd name="connsiteX96" fmla="*/ 5654180 w 8059310"/>
              <a:gd name="connsiteY96" fmla="*/ 75501 h 2684529"/>
              <a:gd name="connsiteX97" fmla="*/ 5528345 w 8059310"/>
              <a:gd name="connsiteY97" fmla="*/ 83890 h 2684529"/>
              <a:gd name="connsiteX98" fmla="*/ 5192785 w 8059310"/>
              <a:gd name="connsiteY98" fmla="*/ 100668 h 2684529"/>
              <a:gd name="connsiteX99" fmla="*/ 4496499 w 8059310"/>
              <a:gd name="connsiteY99" fmla="*/ 92279 h 2684529"/>
              <a:gd name="connsiteX100" fmla="*/ 4454554 w 8059310"/>
              <a:gd name="connsiteY100" fmla="*/ 83890 h 2684529"/>
              <a:gd name="connsiteX101" fmla="*/ 3766657 w 8059310"/>
              <a:gd name="connsiteY101" fmla="*/ 67112 h 2684529"/>
              <a:gd name="connsiteX102" fmla="*/ 3582099 w 8059310"/>
              <a:gd name="connsiteY102" fmla="*/ 50334 h 2684529"/>
              <a:gd name="connsiteX103" fmla="*/ 3280095 w 8059310"/>
              <a:gd name="connsiteY103" fmla="*/ 33556 h 2684529"/>
              <a:gd name="connsiteX104" fmla="*/ 3137483 w 8059310"/>
              <a:gd name="connsiteY104" fmla="*/ 16778 h 2684529"/>
              <a:gd name="connsiteX105" fmla="*/ 2583809 w 8059310"/>
              <a:gd name="connsiteY105" fmla="*/ 0 h 2684529"/>
              <a:gd name="connsiteX106" fmla="*/ 2080470 w 8059310"/>
              <a:gd name="connsiteY106" fmla="*/ 8389 h 2684529"/>
              <a:gd name="connsiteX107" fmla="*/ 1963024 w 8059310"/>
              <a:gd name="connsiteY107" fmla="*/ 16778 h 2684529"/>
              <a:gd name="connsiteX108" fmla="*/ 1677798 w 8059310"/>
              <a:gd name="connsiteY108" fmla="*/ 25167 h 2684529"/>
              <a:gd name="connsiteX109" fmla="*/ 1191237 w 8059310"/>
              <a:gd name="connsiteY109" fmla="*/ 41945 h 2684529"/>
              <a:gd name="connsiteX110" fmla="*/ 671119 w 8059310"/>
              <a:gd name="connsiteY110" fmla="*/ 58723 h 2684529"/>
              <a:gd name="connsiteX111" fmla="*/ 545284 w 8059310"/>
              <a:gd name="connsiteY111" fmla="*/ 67112 h 2684529"/>
              <a:gd name="connsiteX112" fmla="*/ 503339 w 8059310"/>
              <a:gd name="connsiteY112" fmla="*/ 75501 h 268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8059310" h="2684529">
                <a:moveTo>
                  <a:pt x="503339" y="75501"/>
                </a:moveTo>
                <a:lnTo>
                  <a:pt x="503339" y="75501"/>
                </a:lnTo>
                <a:cubicBezTo>
                  <a:pt x="475376" y="109057"/>
                  <a:pt x="450335" y="145282"/>
                  <a:pt x="419449" y="176169"/>
                </a:cubicBezTo>
                <a:lnTo>
                  <a:pt x="369116" y="226503"/>
                </a:lnTo>
                <a:cubicBezTo>
                  <a:pt x="357931" y="237688"/>
                  <a:pt x="345051" y="247404"/>
                  <a:pt x="335560" y="260059"/>
                </a:cubicBezTo>
                <a:cubicBezTo>
                  <a:pt x="304344" y="301681"/>
                  <a:pt x="322026" y="285859"/>
                  <a:pt x="285226" y="310393"/>
                </a:cubicBezTo>
                <a:cubicBezTo>
                  <a:pt x="279633" y="321578"/>
                  <a:pt x="276454" y="334342"/>
                  <a:pt x="268448" y="343949"/>
                </a:cubicBezTo>
                <a:cubicBezTo>
                  <a:pt x="261993" y="351694"/>
                  <a:pt x="250410" y="353598"/>
                  <a:pt x="243281" y="360727"/>
                </a:cubicBezTo>
                <a:cubicBezTo>
                  <a:pt x="236152" y="367856"/>
                  <a:pt x="232433" y="377740"/>
                  <a:pt x="226503" y="385894"/>
                </a:cubicBezTo>
                <a:cubicBezTo>
                  <a:pt x="210056" y="408509"/>
                  <a:pt x="176169" y="453005"/>
                  <a:pt x="176169" y="453005"/>
                </a:cubicBezTo>
                <a:cubicBezTo>
                  <a:pt x="173373" y="464190"/>
                  <a:pt x="172936" y="476249"/>
                  <a:pt x="167780" y="486561"/>
                </a:cubicBezTo>
                <a:cubicBezTo>
                  <a:pt x="153284" y="515553"/>
                  <a:pt x="121077" y="553329"/>
                  <a:pt x="100668" y="578840"/>
                </a:cubicBezTo>
                <a:cubicBezTo>
                  <a:pt x="70073" y="670624"/>
                  <a:pt x="118867" y="531600"/>
                  <a:pt x="75501" y="629174"/>
                </a:cubicBezTo>
                <a:cubicBezTo>
                  <a:pt x="57249" y="670241"/>
                  <a:pt x="61597" y="675522"/>
                  <a:pt x="50334" y="713064"/>
                </a:cubicBezTo>
                <a:lnTo>
                  <a:pt x="25167" y="788565"/>
                </a:lnTo>
                <a:cubicBezTo>
                  <a:pt x="22371" y="796954"/>
                  <a:pt x="18512" y="805061"/>
                  <a:pt x="16778" y="813732"/>
                </a:cubicBezTo>
                <a:cubicBezTo>
                  <a:pt x="6128" y="866983"/>
                  <a:pt x="11847" y="841844"/>
                  <a:pt x="0" y="889233"/>
                </a:cubicBezTo>
                <a:cubicBezTo>
                  <a:pt x="2796" y="953549"/>
                  <a:pt x="3633" y="1017979"/>
                  <a:pt x="8389" y="1082180"/>
                </a:cubicBezTo>
                <a:cubicBezTo>
                  <a:pt x="9241" y="1093678"/>
                  <a:pt x="14653" y="1104404"/>
                  <a:pt x="16778" y="1115736"/>
                </a:cubicBezTo>
                <a:cubicBezTo>
                  <a:pt x="29638" y="1184324"/>
                  <a:pt x="29509" y="1202387"/>
                  <a:pt x="41945" y="1258349"/>
                </a:cubicBezTo>
                <a:cubicBezTo>
                  <a:pt x="44446" y="1269604"/>
                  <a:pt x="47021" y="1280862"/>
                  <a:pt x="50334" y="1291905"/>
                </a:cubicBezTo>
                <a:cubicBezTo>
                  <a:pt x="68257" y="1351649"/>
                  <a:pt x="64453" y="1326078"/>
                  <a:pt x="75501" y="1375794"/>
                </a:cubicBezTo>
                <a:cubicBezTo>
                  <a:pt x="91529" y="1447917"/>
                  <a:pt x="79239" y="1411261"/>
                  <a:pt x="100668" y="1518407"/>
                </a:cubicBezTo>
                <a:cubicBezTo>
                  <a:pt x="106261" y="1546370"/>
                  <a:pt x="108428" y="1575243"/>
                  <a:pt x="117446" y="1602297"/>
                </a:cubicBezTo>
                <a:cubicBezTo>
                  <a:pt x="137560" y="1662639"/>
                  <a:pt x="113157" y="1587284"/>
                  <a:pt x="134224" y="1661020"/>
                </a:cubicBezTo>
                <a:cubicBezTo>
                  <a:pt x="136653" y="1669523"/>
                  <a:pt x="140184" y="1677684"/>
                  <a:pt x="142613" y="1686187"/>
                </a:cubicBezTo>
                <a:cubicBezTo>
                  <a:pt x="145780" y="1697273"/>
                  <a:pt x="147835" y="1708657"/>
                  <a:pt x="151002" y="1719743"/>
                </a:cubicBezTo>
                <a:cubicBezTo>
                  <a:pt x="167668" y="1778073"/>
                  <a:pt x="149324" y="1706880"/>
                  <a:pt x="176169" y="1778466"/>
                </a:cubicBezTo>
                <a:cubicBezTo>
                  <a:pt x="180217" y="1789261"/>
                  <a:pt x="180016" y="1801425"/>
                  <a:pt x="184558" y="1812022"/>
                </a:cubicBezTo>
                <a:cubicBezTo>
                  <a:pt x="233345" y="1925858"/>
                  <a:pt x="174376" y="1756309"/>
                  <a:pt x="209725" y="1862356"/>
                </a:cubicBezTo>
                <a:cubicBezTo>
                  <a:pt x="212521" y="1881930"/>
                  <a:pt x="212911" y="1902003"/>
                  <a:pt x="218114" y="1921079"/>
                </a:cubicBezTo>
                <a:cubicBezTo>
                  <a:pt x="221404" y="1933144"/>
                  <a:pt x="230937" y="1942771"/>
                  <a:pt x="234892" y="1954635"/>
                </a:cubicBezTo>
                <a:cubicBezTo>
                  <a:pt x="239401" y="1968162"/>
                  <a:pt x="240485" y="1982598"/>
                  <a:pt x="243281" y="1996580"/>
                </a:cubicBezTo>
                <a:cubicBezTo>
                  <a:pt x="234615" y="2152568"/>
                  <a:pt x="229232" y="2153799"/>
                  <a:pt x="243281" y="2315361"/>
                </a:cubicBezTo>
                <a:cubicBezTo>
                  <a:pt x="245501" y="2340886"/>
                  <a:pt x="257434" y="2343668"/>
                  <a:pt x="268448" y="2365695"/>
                </a:cubicBezTo>
                <a:cubicBezTo>
                  <a:pt x="272403" y="2373604"/>
                  <a:pt x="270584" y="2384609"/>
                  <a:pt x="276837" y="2390862"/>
                </a:cubicBezTo>
                <a:cubicBezTo>
                  <a:pt x="283090" y="2397115"/>
                  <a:pt x="294095" y="2395296"/>
                  <a:pt x="302004" y="2399251"/>
                </a:cubicBezTo>
                <a:cubicBezTo>
                  <a:pt x="311022" y="2403760"/>
                  <a:pt x="318417" y="2411027"/>
                  <a:pt x="327171" y="2416029"/>
                </a:cubicBezTo>
                <a:cubicBezTo>
                  <a:pt x="338029" y="2422234"/>
                  <a:pt x="349869" y="2426602"/>
                  <a:pt x="360727" y="2432807"/>
                </a:cubicBezTo>
                <a:cubicBezTo>
                  <a:pt x="406261" y="2458827"/>
                  <a:pt x="364919" y="2442593"/>
                  <a:pt x="411061" y="2457974"/>
                </a:cubicBezTo>
                <a:cubicBezTo>
                  <a:pt x="483177" y="2506053"/>
                  <a:pt x="391936" y="2448412"/>
                  <a:pt x="461394" y="2483141"/>
                </a:cubicBezTo>
                <a:cubicBezTo>
                  <a:pt x="470412" y="2487650"/>
                  <a:pt x="477543" y="2495410"/>
                  <a:pt x="486561" y="2499919"/>
                </a:cubicBezTo>
                <a:cubicBezTo>
                  <a:pt x="494470" y="2503874"/>
                  <a:pt x="503600" y="2504825"/>
                  <a:pt x="511728" y="2508308"/>
                </a:cubicBezTo>
                <a:cubicBezTo>
                  <a:pt x="523222" y="2513234"/>
                  <a:pt x="533331" y="2521408"/>
                  <a:pt x="545284" y="2525086"/>
                </a:cubicBezTo>
                <a:cubicBezTo>
                  <a:pt x="608887" y="2544656"/>
                  <a:pt x="692994" y="2550890"/>
                  <a:pt x="755009" y="2558642"/>
                </a:cubicBezTo>
                <a:cubicBezTo>
                  <a:pt x="763398" y="2561438"/>
                  <a:pt x="772048" y="2563548"/>
                  <a:pt x="780176" y="2567031"/>
                </a:cubicBezTo>
                <a:cubicBezTo>
                  <a:pt x="791670" y="2571957"/>
                  <a:pt x="801649" y="2580587"/>
                  <a:pt x="813732" y="2583809"/>
                </a:cubicBezTo>
                <a:cubicBezTo>
                  <a:pt x="843940" y="2591865"/>
                  <a:pt x="875441" y="2594036"/>
                  <a:pt x="906011" y="2600587"/>
                </a:cubicBezTo>
                <a:cubicBezTo>
                  <a:pt x="914657" y="2602440"/>
                  <a:pt x="922532" y="2607123"/>
                  <a:pt x="931178" y="2608976"/>
                </a:cubicBezTo>
                <a:cubicBezTo>
                  <a:pt x="961748" y="2615527"/>
                  <a:pt x="992887" y="2619203"/>
                  <a:pt x="1023457" y="2625754"/>
                </a:cubicBezTo>
                <a:cubicBezTo>
                  <a:pt x="1032103" y="2627607"/>
                  <a:pt x="1039953" y="2632409"/>
                  <a:pt x="1048624" y="2634143"/>
                </a:cubicBezTo>
                <a:cubicBezTo>
                  <a:pt x="1095592" y="2643537"/>
                  <a:pt x="1164426" y="2647289"/>
                  <a:pt x="1208015" y="2650921"/>
                </a:cubicBezTo>
                <a:cubicBezTo>
                  <a:pt x="1221997" y="2653717"/>
                  <a:pt x="1235895" y="2656966"/>
                  <a:pt x="1249960" y="2659310"/>
                </a:cubicBezTo>
                <a:cubicBezTo>
                  <a:pt x="1503568" y="2701578"/>
                  <a:pt x="1854503" y="2673973"/>
                  <a:pt x="2038525" y="2676088"/>
                </a:cubicBezTo>
                <a:cubicBezTo>
                  <a:pt x="2139744" y="2679703"/>
                  <a:pt x="2322058" y="2693126"/>
                  <a:pt x="2432807" y="2676088"/>
                </a:cubicBezTo>
                <a:cubicBezTo>
                  <a:pt x="2481139" y="2668652"/>
                  <a:pt x="2483117" y="2652459"/>
                  <a:pt x="2516697" y="2634143"/>
                </a:cubicBezTo>
                <a:cubicBezTo>
                  <a:pt x="2538654" y="2622166"/>
                  <a:pt x="2561438" y="2611772"/>
                  <a:pt x="2583809" y="2600587"/>
                </a:cubicBezTo>
                <a:cubicBezTo>
                  <a:pt x="2594994" y="2586605"/>
                  <a:pt x="2605387" y="2571951"/>
                  <a:pt x="2617365" y="2558642"/>
                </a:cubicBezTo>
                <a:cubicBezTo>
                  <a:pt x="2630592" y="2543945"/>
                  <a:pt x="2647254" y="2532370"/>
                  <a:pt x="2659310" y="2516697"/>
                </a:cubicBezTo>
                <a:cubicBezTo>
                  <a:pt x="2682191" y="2486951"/>
                  <a:pt x="2725900" y="2405223"/>
                  <a:pt x="2743200" y="2374084"/>
                </a:cubicBezTo>
                <a:cubicBezTo>
                  <a:pt x="2801017" y="2142815"/>
                  <a:pt x="2740619" y="2408283"/>
                  <a:pt x="2776756" y="2164360"/>
                </a:cubicBezTo>
                <a:cubicBezTo>
                  <a:pt x="2776988" y="2162794"/>
                  <a:pt x="2800089" y="2049139"/>
                  <a:pt x="2810312" y="2013358"/>
                </a:cubicBezTo>
                <a:cubicBezTo>
                  <a:pt x="2823925" y="1965713"/>
                  <a:pt x="2833562" y="1916634"/>
                  <a:pt x="2852257" y="1870745"/>
                </a:cubicBezTo>
                <a:cubicBezTo>
                  <a:pt x="2864561" y="1840545"/>
                  <a:pt x="2884777" y="1814170"/>
                  <a:pt x="2902591" y="1786855"/>
                </a:cubicBezTo>
                <a:cubicBezTo>
                  <a:pt x="2926744" y="1749821"/>
                  <a:pt x="2945046" y="1707172"/>
                  <a:pt x="2978092" y="1677798"/>
                </a:cubicBezTo>
                <a:cubicBezTo>
                  <a:pt x="3003259" y="1655427"/>
                  <a:pt x="3027076" y="1631439"/>
                  <a:pt x="3053593" y="1610686"/>
                </a:cubicBezTo>
                <a:cubicBezTo>
                  <a:pt x="3072180" y="1596139"/>
                  <a:pt x="3156350" y="1528397"/>
                  <a:pt x="3204594" y="1510018"/>
                </a:cubicBezTo>
                <a:cubicBezTo>
                  <a:pt x="3251703" y="1492072"/>
                  <a:pt x="3298611" y="1473090"/>
                  <a:pt x="3347207" y="1459684"/>
                </a:cubicBezTo>
                <a:cubicBezTo>
                  <a:pt x="3380001" y="1450637"/>
                  <a:pt x="3414319" y="1448499"/>
                  <a:pt x="3447875" y="1442906"/>
                </a:cubicBezTo>
                <a:cubicBezTo>
                  <a:pt x="3556932" y="1445702"/>
                  <a:pt x="3666071" y="1446226"/>
                  <a:pt x="3775046" y="1451295"/>
                </a:cubicBezTo>
                <a:cubicBezTo>
                  <a:pt x="3786563" y="1451831"/>
                  <a:pt x="3797161" y="1458254"/>
                  <a:pt x="3808602" y="1459684"/>
                </a:cubicBezTo>
                <a:cubicBezTo>
                  <a:pt x="3842014" y="1463861"/>
                  <a:pt x="3875845" y="1463997"/>
                  <a:pt x="3909270" y="1468073"/>
                </a:cubicBezTo>
                <a:cubicBezTo>
                  <a:pt x="3990529" y="1477983"/>
                  <a:pt x="4070717" y="1499498"/>
                  <a:pt x="4152550" y="1501629"/>
                </a:cubicBezTo>
                <a:cubicBezTo>
                  <a:pt x="4608206" y="1513495"/>
                  <a:pt x="5064154" y="1507222"/>
                  <a:pt x="5519956" y="1510018"/>
                </a:cubicBezTo>
                <a:cubicBezTo>
                  <a:pt x="6045666" y="1501629"/>
                  <a:pt x="6571860" y="1508924"/>
                  <a:pt x="7097086" y="1484851"/>
                </a:cubicBezTo>
                <a:cubicBezTo>
                  <a:pt x="7211403" y="1479611"/>
                  <a:pt x="7502239" y="1423566"/>
                  <a:pt x="7667538" y="1392572"/>
                </a:cubicBezTo>
                <a:cubicBezTo>
                  <a:pt x="7681520" y="1381387"/>
                  <a:pt x="7695002" y="1369547"/>
                  <a:pt x="7709483" y="1359016"/>
                </a:cubicBezTo>
                <a:cubicBezTo>
                  <a:pt x="7756541" y="1324792"/>
                  <a:pt x="7806829" y="1294910"/>
                  <a:pt x="7852095" y="1258349"/>
                </a:cubicBezTo>
                <a:cubicBezTo>
                  <a:pt x="7879783" y="1235986"/>
                  <a:pt x="7910644" y="1214143"/>
                  <a:pt x="7927596" y="1182848"/>
                </a:cubicBezTo>
                <a:lnTo>
                  <a:pt x="8036653" y="981512"/>
                </a:lnTo>
                <a:cubicBezTo>
                  <a:pt x="8066514" y="742623"/>
                  <a:pt x="8067211" y="796811"/>
                  <a:pt x="8036653" y="436228"/>
                </a:cubicBezTo>
                <a:cubicBezTo>
                  <a:pt x="8034188" y="407138"/>
                  <a:pt x="8020072" y="380242"/>
                  <a:pt x="8011486" y="352338"/>
                </a:cubicBezTo>
                <a:cubicBezTo>
                  <a:pt x="8008885" y="343886"/>
                  <a:pt x="8007052" y="335080"/>
                  <a:pt x="8003097" y="327171"/>
                </a:cubicBezTo>
                <a:cubicBezTo>
                  <a:pt x="7998588" y="318153"/>
                  <a:pt x="7990828" y="311022"/>
                  <a:pt x="7986319" y="302004"/>
                </a:cubicBezTo>
                <a:cubicBezTo>
                  <a:pt x="7982364" y="294095"/>
                  <a:pt x="7982317" y="284515"/>
                  <a:pt x="7977930" y="276837"/>
                </a:cubicBezTo>
                <a:cubicBezTo>
                  <a:pt x="7970993" y="264698"/>
                  <a:pt x="7960890" y="254658"/>
                  <a:pt x="7952763" y="243281"/>
                </a:cubicBezTo>
                <a:cubicBezTo>
                  <a:pt x="7946903" y="235077"/>
                  <a:pt x="7943114" y="225243"/>
                  <a:pt x="7935985" y="218114"/>
                </a:cubicBezTo>
                <a:cubicBezTo>
                  <a:pt x="7926098" y="208227"/>
                  <a:pt x="7912316" y="202834"/>
                  <a:pt x="7902429" y="192947"/>
                </a:cubicBezTo>
                <a:cubicBezTo>
                  <a:pt x="7892542" y="183060"/>
                  <a:pt x="7887784" y="168598"/>
                  <a:pt x="7877262" y="159391"/>
                </a:cubicBezTo>
                <a:cubicBezTo>
                  <a:pt x="7846814" y="132749"/>
                  <a:pt x="7799367" y="124040"/>
                  <a:pt x="7768205" y="100668"/>
                </a:cubicBezTo>
                <a:cubicBezTo>
                  <a:pt x="7757020" y="92279"/>
                  <a:pt x="7746788" y="82438"/>
                  <a:pt x="7734649" y="75501"/>
                </a:cubicBezTo>
                <a:cubicBezTo>
                  <a:pt x="7726972" y="71114"/>
                  <a:pt x="7718061" y="69257"/>
                  <a:pt x="7709483" y="67112"/>
                </a:cubicBezTo>
                <a:cubicBezTo>
                  <a:pt x="7559933" y="29724"/>
                  <a:pt x="7606223" y="37929"/>
                  <a:pt x="7491369" y="25167"/>
                </a:cubicBezTo>
                <a:lnTo>
                  <a:pt x="6266576" y="41945"/>
                </a:lnTo>
                <a:cubicBezTo>
                  <a:pt x="6227353" y="43346"/>
                  <a:pt x="6188321" y="48216"/>
                  <a:pt x="6149130" y="50334"/>
                </a:cubicBezTo>
                <a:cubicBezTo>
                  <a:pt x="6084847" y="53809"/>
                  <a:pt x="6020476" y="55454"/>
                  <a:pt x="5956183" y="58723"/>
                </a:cubicBezTo>
                <a:lnTo>
                  <a:pt x="5654180" y="75501"/>
                </a:lnTo>
                <a:lnTo>
                  <a:pt x="5528345" y="83890"/>
                </a:lnTo>
                <a:lnTo>
                  <a:pt x="5192785" y="100668"/>
                </a:lnTo>
                <a:lnTo>
                  <a:pt x="4496499" y="92279"/>
                </a:lnTo>
                <a:cubicBezTo>
                  <a:pt x="4482244" y="91955"/>
                  <a:pt x="4468794" y="84620"/>
                  <a:pt x="4454554" y="83890"/>
                </a:cubicBezTo>
                <a:cubicBezTo>
                  <a:pt x="4336390" y="77830"/>
                  <a:pt x="3839213" y="68624"/>
                  <a:pt x="3766657" y="67112"/>
                </a:cubicBezTo>
                <a:cubicBezTo>
                  <a:pt x="3674732" y="55621"/>
                  <a:pt x="3697429" y="57254"/>
                  <a:pt x="3582099" y="50334"/>
                </a:cubicBezTo>
                <a:lnTo>
                  <a:pt x="3280095" y="33556"/>
                </a:lnTo>
                <a:cubicBezTo>
                  <a:pt x="3249847" y="29775"/>
                  <a:pt x="3165764" y="18954"/>
                  <a:pt x="3137483" y="16778"/>
                </a:cubicBezTo>
                <a:cubicBezTo>
                  <a:pt x="2947548" y="2168"/>
                  <a:pt x="2784929" y="4104"/>
                  <a:pt x="2583809" y="0"/>
                </a:cubicBezTo>
                <a:lnTo>
                  <a:pt x="2080470" y="8389"/>
                </a:lnTo>
                <a:cubicBezTo>
                  <a:pt x="2041236" y="9449"/>
                  <a:pt x="2002238" y="15144"/>
                  <a:pt x="1963024" y="16778"/>
                </a:cubicBezTo>
                <a:cubicBezTo>
                  <a:pt x="1867990" y="20738"/>
                  <a:pt x="1772864" y="22067"/>
                  <a:pt x="1677798" y="25167"/>
                </a:cubicBezTo>
                <a:lnTo>
                  <a:pt x="1191237" y="41945"/>
                </a:lnTo>
                <a:cubicBezTo>
                  <a:pt x="982478" y="76738"/>
                  <a:pt x="1194154" y="43990"/>
                  <a:pt x="671119" y="58723"/>
                </a:cubicBezTo>
                <a:cubicBezTo>
                  <a:pt x="629098" y="59907"/>
                  <a:pt x="587229" y="64316"/>
                  <a:pt x="545284" y="67112"/>
                </a:cubicBezTo>
                <a:lnTo>
                  <a:pt x="503339" y="7550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99">
              <a:solidFill>
                <a:prstClr val="white"/>
              </a:solidFill>
              <a:ea typeface="Microsoft YaHei"/>
            </a:endParaRPr>
          </a:p>
        </p:txBody>
      </p:sp>
      <p:graphicFrame>
        <p:nvGraphicFramePr>
          <p:cNvPr id="7" name="图示 5">
            <a:extLst>
              <a:ext uri="{FF2B5EF4-FFF2-40B4-BE49-F238E27FC236}">
                <a16:creationId xmlns:a16="http://schemas.microsoft.com/office/drawing/2014/main" id="{EDE4603D-48C7-4DD9-AAD7-70F2E827ABE6}"/>
              </a:ext>
            </a:extLst>
          </p:cNvPr>
          <p:cNvGraphicFramePr/>
          <p:nvPr/>
        </p:nvGraphicFramePr>
        <p:xfrm>
          <a:off x="1753731" y="1233564"/>
          <a:ext cx="7166340" cy="461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 10">
            <a:extLst>
              <a:ext uri="{FF2B5EF4-FFF2-40B4-BE49-F238E27FC236}">
                <a16:creationId xmlns:a16="http://schemas.microsoft.com/office/drawing/2014/main" id="{376FDBDC-023E-4BAB-98B3-85EB561C93B7}"/>
              </a:ext>
            </a:extLst>
          </p:cNvPr>
          <p:cNvSpPr/>
          <p:nvPr/>
        </p:nvSpPr>
        <p:spPr>
          <a:xfrm>
            <a:off x="9667497" y="1566317"/>
            <a:ext cx="2157596" cy="849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altLang="zh-CN" sz="1600" b="1" kern="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Antibody Discovery</a:t>
            </a:r>
            <a:endParaRPr lang="zh-CN" altLang="zh-CN" sz="1600" b="1" kern="0" dirty="0">
              <a:solidFill>
                <a:srgbClr val="004B95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矩形 14">
            <a:extLst>
              <a:ext uri="{FF2B5EF4-FFF2-40B4-BE49-F238E27FC236}">
                <a16:creationId xmlns:a16="http://schemas.microsoft.com/office/drawing/2014/main" id="{30FFD095-D08B-4D95-B8E7-FB4F7B7F9F2F}"/>
              </a:ext>
            </a:extLst>
          </p:cNvPr>
          <p:cNvSpPr/>
          <p:nvPr/>
        </p:nvSpPr>
        <p:spPr>
          <a:xfrm>
            <a:off x="9724107" y="3758262"/>
            <a:ext cx="2041998" cy="849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799" b="1" kern="0" dirty="0">
                <a:solidFill>
                  <a:srgbClr val="004B95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Kit development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Flowchart: Sort 13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4839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696E-8045-4822-BC8A-23004AA5C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63" y="149255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04B95"/>
                </a:solidFill>
                <a:latin typeface="Arial" pitchFamily="34" charset="0"/>
                <a:ea typeface="宋体" pitchFamily="2" charset="-122"/>
                <a:cs typeface="Arial" panose="020B0604020202020204" pitchFamily="34" charset="0"/>
              </a:rPr>
              <a:t>Our Facility</a:t>
            </a:r>
            <a:endParaRPr lang="en-US" sz="2799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F66DB-5B1C-4B97-88FB-7466E8025A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41</a:t>
            </a:fld>
            <a:endParaRPr lang="zh-CN" alt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Flowchart: Sort 2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90" y="1180229"/>
            <a:ext cx="9649294" cy="46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5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9724-E972-4F31-8DB5-6D065136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80" y="124671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ELISA Kit Services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E160D6-A743-428D-A83E-ED563E8D28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42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65D3D-77E3-42F2-95E4-6EF96046B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1" y="1219775"/>
            <a:ext cx="3700101" cy="236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8113EB-3334-49F8-984E-64D42AAD9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62" y="1208284"/>
            <a:ext cx="3700946" cy="2362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990F1-0309-4553-B48F-C8540439F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96" y="3943899"/>
            <a:ext cx="9689568" cy="1752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635BBF-93E0-4C6B-8444-EC9F91D2141F}"/>
              </a:ext>
            </a:extLst>
          </p:cNvPr>
          <p:cNvSpPr txBox="1"/>
          <p:nvPr/>
        </p:nvSpPr>
        <p:spPr>
          <a:xfrm>
            <a:off x="1086119" y="5685692"/>
            <a:ext cx="2850790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4B95"/>
                </a:solidFill>
                <a:cs typeface="Arial" pitchFamily="34" charset="0"/>
              </a:rPr>
              <a:t>1-2 weeks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20EE8-18C6-497F-AA12-3280770A2E56}"/>
              </a:ext>
            </a:extLst>
          </p:cNvPr>
          <p:cNvSpPr txBox="1"/>
          <p:nvPr/>
        </p:nvSpPr>
        <p:spPr>
          <a:xfrm>
            <a:off x="3658235" y="5676910"/>
            <a:ext cx="2850790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4B95"/>
                </a:solidFill>
                <a:cs typeface="Arial" pitchFamily="34" charset="0"/>
              </a:rPr>
              <a:t>3-4 weeks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DFD28-E75A-4895-8651-A7E6B736A5C6}"/>
              </a:ext>
            </a:extLst>
          </p:cNvPr>
          <p:cNvSpPr txBox="1"/>
          <p:nvPr/>
        </p:nvSpPr>
        <p:spPr>
          <a:xfrm>
            <a:off x="6102841" y="5685692"/>
            <a:ext cx="2850790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4B95"/>
                </a:solidFill>
                <a:cs typeface="Arial" pitchFamily="34" charset="0"/>
              </a:rPr>
              <a:t>3-4 weeks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922000-10CD-4E3E-A5C6-4935C42D7DD5}"/>
              </a:ext>
            </a:extLst>
          </p:cNvPr>
          <p:cNvSpPr txBox="1"/>
          <p:nvPr/>
        </p:nvSpPr>
        <p:spPr>
          <a:xfrm>
            <a:off x="8564769" y="5697629"/>
            <a:ext cx="2850790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4B95"/>
                </a:solidFill>
                <a:cs typeface="Arial" pitchFamily="34" charset="0"/>
              </a:rPr>
              <a:t>3-4 weeks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CC0C85-64C7-44C9-8843-CAB8B9DD300B}"/>
              </a:ext>
            </a:extLst>
          </p:cNvPr>
          <p:cNvSpPr/>
          <p:nvPr/>
        </p:nvSpPr>
        <p:spPr>
          <a:xfrm>
            <a:off x="7962223" y="1423526"/>
            <a:ext cx="4152010" cy="19384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797" indent="-34279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Anti-Drug Antibody kit (TAT: 13 – 19 weeks)</a:t>
            </a:r>
          </a:p>
          <a:p>
            <a:pPr marL="342797" indent="-34279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Pharmacokinetic kit (TAT: 9 – 13 weeks)</a:t>
            </a:r>
          </a:p>
          <a:p>
            <a:pPr marL="342797" indent="-34279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Cell Protein kit (TAT: 10 – 15 weeks)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0BC44E-B62B-4909-8D2E-F80E25635DDD}"/>
              </a:ext>
            </a:extLst>
          </p:cNvPr>
          <p:cNvSpPr/>
          <p:nvPr/>
        </p:nvSpPr>
        <p:spPr>
          <a:xfrm>
            <a:off x="1003595" y="3809901"/>
            <a:ext cx="10184811" cy="2214257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17" name="Group 1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Flowchart: Sort 2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1222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8BDF88-614D-4BA5-BBEB-7A9CEDCCBF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1" y="436475"/>
            <a:ext cx="10515600" cy="48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1: HCP ELISA Kit - CHO</a:t>
            </a:r>
            <a:endParaRPr lang="en-US" sz="2799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E6F92-937C-402A-BFB5-B5120AB3FA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43</a:t>
            </a:fld>
            <a:endParaRPr lang="zh-CN" altLang="en-US" dirty="0"/>
          </a:p>
        </p:txBody>
      </p:sp>
      <p:sp>
        <p:nvSpPr>
          <p:cNvPr id="6" name="平行四边形 3">
            <a:extLst>
              <a:ext uri="{FF2B5EF4-FFF2-40B4-BE49-F238E27FC236}">
                <a16:creationId xmlns:a16="http://schemas.microsoft.com/office/drawing/2014/main" id="{E737F8E8-55A7-482A-BA43-1DAFB10829C7}"/>
              </a:ext>
            </a:extLst>
          </p:cNvPr>
          <p:cNvSpPr/>
          <p:nvPr/>
        </p:nvSpPr>
        <p:spPr>
          <a:xfrm>
            <a:off x="2926456" y="1230732"/>
            <a:ext cx="7564282" cy="626060"/>
          </a:xfrm>
          <a:prstGeom prst="parallelogram">
            <a:avLst/>
          </a:prstGeom>
          <a:noFill/>
        </p:spPr>
        <p:style>
          <a:lnRef idx="3">
            <a:schemeClr val="lt1"/>
          </a:lnRef>
          <a:fillRef idx="1001">
            <a:schemeClr val="dk2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i="1" dirty="0">
                <a:solidFill>
                  <a:srgbClr val="0C4B95"/>
                </a:solidFill>
                <a:latin typeface="Arial"/>
                <a:ea typeface="微软雅黑"/>
              </a:rPr>
              <a:t>All indicators of the HCP kit developed by GenScript meet or exceed FDA requirements</a:t>
            </a:r>
          </a:p>
        </p:txBody>
      </p:sp>
      <p:grpSp>
        <p:nvGrpSpPr>
          <p:cNvPr id="7" name="组合 8">
            <a:extLst>
              <a:ext uri="{FF2B5EF4-FFF2-40B4-BE49-F238E27FC236}">
                <a16:creationId xmlns:a16="http://schemas.microsoft.com/office/drawing/2014/main" id="{5C014EDF-C4EC-41F2-BD26-B1A2D3F72BD7}"/>
              </a:ext>
            </a:extLst>
          </p:cNvPr>
          <p:cNvGrpSpPr/>
          <p:nvPr/>
        </p:nvGrpSpPr>
        <p:grpSpPr>
          <a:xfrm>
            <a:off x="214824" y="3455723"/>
            <a:ext cx="4840321" cy="1752144"/>
            <a:chOff x="985019" y="3557984"/>
            <a:chExt cx="4841582" cy="1752600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0303903-9D3C-4C03-8CC2-75A866C8A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9" t="21201" r="59009" b="42470"/>
            <a:stretch/>
          </p:blipFill>
          <p:spPr>
            <a:xfrm>
              <a:off x="985019" y="3564066"/>
              <a:ext cx="2286000" cy="1740436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C4189FBD-BB2F-4447-A68B-5915F4F0A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" t="60854" r="59070" b="2629"/>
            <a:stretch/>
          </p:blipFill>
          <p:spPr>
            <a:xfrm>
              <a:off x="3499619" y="3557984"/>
              <a:ext cx="2326982" cy="1752600"/>
            </a:xfrm>
            <a:prstGeom prst="rect">
              <a:avLst/>
            </a:prstGeom>
          </p:spPr>
        </p:pic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5F536523-1865-4660-BFD0-8E551A03BE0D}"/>
              </a:ext>
            </a:extLst>
          </p:cNvPr>
          <p:cNvSpPr txBox="1"/>
          <p:nvPr/>
        </p:nvSpPr>
        <p:spPr>
          <a:xfrm>
            <a:off x="1197467" y="2485294"/>
            <a:ext cx="2784835" cy="1076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>
                <a:solidFill>
                  <a:srgbClr val="004B95"/>
                </a:solidFill>
                <a:latin typeface="Arial" pitchFamily="34" charset="0"/>
                <a:ea typeface="宋体" pitchFamily="2" charset="-122"/>
                <a:cs typeface="Arial" panose="020B0604020202020204" pitchFamily="34" charset="0"/>
              </a:rPr>
              <a:t>Application: </a:t>
            </a:r>
            <a:r>
              <a:rPr lang="en-US" altLang="zh-CN" sz="1600" dirty="0">
                <a:solidFill>
                  <a:srgbClr val="004B95"/>
                </a:solidFill>
                <a:latin typeface="Arial" pitchFamily="34" charset="0"/>
                <a:ea typeface="宋体" pitchFamily="2" charset="-122"/>
                <a:cs typeface="Arial" panose="020B0604020202020204" pitchFamily="34" charset="0"/>
              </a:rPr>
              <a:t>CHO detection</a:t>
            </a:r>
          </a:p>
          <a:p>
            <a:pPr defTabSz="91412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>
                <a:solidFill>
                  <a:srgbClr val="004B95"/>
                </a:solidFill>
                <a:latin typeface="Arial" pitchFamily="34" charset="0"/>
                <a:ea typeface="宋体" pitchFamily="2" charset="-122"/>
                <a:cs typeface="Arial" panose="020B0604020202020204" pitchFamily="34" charset="0"/>
              </a:rPr>
              <a:t>Method: </a:t>
            </a:r>
            <a:r>
              <a:rPr lang="en-US" altLang="zh-CN" sz="1600" dirty="0">
                <a:solidFill>
                  <a:srgbClr val="004B95"/>
                </a:solidFill>
                <a:latin typeface="Arial" pitchFamily="34" charset="0"/>
                <a:ea typeface="宋体" pitchFamily="2" charset="-122"/>
                <a:cs typeface="Arial" panose="020B0604020202020204" pitchFamily="34" charset="0"/>
              </a:rPr>
              <a:t>Sandwich ELISA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004B95"/>
              </a:solidFill>
              <a:latin typeface="Arial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8FD5FB28-F89E-4393-9701-62123D63FBCF}"/>
              </a:ext>
            </a:extLst>
          </p:cNvPr>
          <p:cNvGraphicFramePr>
            <a:graphicFrameLocks noGrp="1"/>
          </p:cNvGraphicFramePr>
          <p:nvPr/>
        </p:nvGraphicFramePr>
        <p:xfrm>
          <a:off x="5177275" y="2204599"/>
          <a:ext cx="6441483" cy="329258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27753">
                  <a:extLst>
                    <a:ext uri="{9D8B030D-6E8A-4147-A177-3AD203B41FA5}">
                      <a16:colId xmlns:a16="http://schemas.microsoft.com/office/drawing/2014/main" val="1329454503"/>
                    </a:ext>
                  </a:extLst>
                </a:gridCol>
                <a:gridCol w="2285405">
                  <a:extLst>
                    <a:ext uri="{9D8B030D-6E8A-4147-A177-3AD203B41FA5}">
                      <a16:colId xmlns:a16="http://schemas.microsoft.com/office/drawing/2014/main" val="3424769654"/>
                    </a:ext>
                  </a:extLst>
                </a:gridCol>
                <a:gridCol w="1828325">
                  <a:extLst>
                    <a:ext uri="{9D8B030D-6E8A-4147-A177-3AD203B41FA5}">
                      <a16:colId xmlns:a16="http://schemas.microsoft.com/office/drawing/2014/main" val="3376518184"/>
                    </a:ext>
                  </a:extLst>
                </a:gridCol>
              </a:tblGrid>
              <a:tr h="3792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FDA 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3571589983"/>
                  </a:ext>
                </a:extLst>
              </a:tr>
              <a:tr h="3792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range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1-100 ng/mL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val="959340295"/>
                  </a:ext>
                </a:extLst>
              </a:tr>
              <a:tr h="3792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Sensitivity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0.608 ng/mL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val="863269315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Precision – Intra assay Variation</a:t>
                      </a:r>
                      <a:endParaRPr lang="en-US" altLang="zh-CN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val="496077127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Precision - Inter-assay variance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val="3149780314"/>
                  </a:ext>
                </a:extLst>
              </a:tr>
              <a:tr h="3792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Accuracy-Recovery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85-115%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70-130%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val="1885661612"/>
                  </a:ext>
                </a:extLst>
              </a:tr>
              <a:tr h="3792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Specificity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val="1596262081"/>
                  </a:ext>
                </a:extLst>
              </a:tr>
              <a:tr h="3792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Matrix</a:t>
                      </a:r>
                      <a:endParaRPr lang="en-US" altLang="zh-CN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Injection salt solution</a:t>
                      </a:r>
                      <a:endParaRPr lang="en-US" alt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val="123570366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Flowchart: Sort 15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720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DEF1-BF12-4B51-8401-AA13595CD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88" y="16426"/>
            <a:ext cx="10515600" cy="1325525"/>
          </a:xfrm>
        </p:spPr>
        <p:txBody>
          <a:bodyPr>
            <a:normAutofit/>
          </a:bodyPr>
          <a:lstStyle/>
          <a:p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2: Anti-PK ELISA Kit </a:t>
            </a:r>
            <a:endParaRPr lang="en-US" sz="2799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2BE4C-6E77-4E92-9ACB-DF88EF0839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44</a:t>
            </a:fld>
            <a:endParaRPr lang="zh-CN" altLang="en-US" dirty="0"/>
          </a:p>
        </p:txBody>
      </p:sp>
      <p:graphicFrame>
        <p:nvGraphicFramePr>
          <p:cNvPr id="5" name="表格 1">
            <a:extLst>
              <a:ext uri="{FF2B5EF4-FFF2-40B4-BE49-F238E27FC236}">
                <a16:creationId xmlns:a16="http://schemas.microsoft.com/office/drawing/2014/main" id="{623F7624-19AD-4FF7-B3E7-7D355ABA8C9A}"/>
              </a:ext>
            </a:extLst>
          </p:cNvPr>
          <p:cNvGraphicFramePr>
            <a:graphicFrameLocks noGrp="1"/>
          </p:cNvGraphicFramePr>
          <p:nvPr/>
        </p:nvGraphicFramePr>
        <p:xfrm>
          <a:off x="5410379" y="1971600"/>
          <a:ext cx="6094412" cy="380050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590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1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GenScript</a:t>
                      </a:r>
                      <a:endParaRPr lang="en-US" altLang="zh-CN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range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ng/ml~24ng/ml</a:t>
                      </a:r>
                    </a:p>
                  </a:txBody>
                  <a:tcPr marL="91454" marR="91454" marT="45710" marB="4571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ULOQ</a:t>
                      </a:r>
                    </a:p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LLOQ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ng/ml</a:t>
                      </a:r>
                    </a:p>
                    <a:p>
                      <a:pPr algn="ctr"/>
                      <a:r>
                        <a:rPr kumimoji="0" lang="en-US" altLang="zh-CN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ng/ml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marL="0" algn="ctr" defTabSz="1219444" rtl="0" eaLnBrk="1" latinLnBrk="0" hangingPunct="1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Selectivity</a:t>
                      </a:r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2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marL="0" algn="ctr" defTabSz="1219444" rtl="0" eaLnBrk="1" latinLnBrk="0" hangingPunct="1"/>
                      <a:r>
                        <a:rPr kumimoji="0" lang="en-US" altLang="zh-CN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Precision </a:t>
                      </a:r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 assay CV&lt;10%</a:t>
                      </a:r>
                    </a:p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 assay CV&lt;10%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3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marL="0" algn="ctr" defTabSz="1219444" rtl="0" eaLnBrk="1" latinLnBrk="0" hangingPunct="1"/>
                      <a:r>
                        <a:rPr kumimoji="0" lang="en-US" altLang="zh-CN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Recovery/ Interference Studies </a:t>
                      </a:r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21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80-120%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zh-CN" alt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4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marL="0" algn="ctr" defTabSz="1219444" rtl="0" eaLnBrk="1" latinLnBrk="0" hangingPunct="1"/>
                      <a:r>
                        <a:rPr kumimoji="0" lang="en-US" altLang="zh-CN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Specificity/Cross-Reactivity </a:t>
                      </a:r>
                      <a:endParaRPr kumimoji="0" lang="zh-CN" altLang="en-US" sz="140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Microsoft YaHei"/>
                        </a:defRPr>
                      </a:lvl9pPr>
                    </a:lstStyle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Done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163">
                <a:tc>
                  <a:txBody>
                    <a:bodyPr/>
                    <a:lstStyle/>
                    <a:p>
                      <a:pPr marL="0" algn="ctr" defTabSz="1219444" rtl="0" eaLnBrk="1" latinLnBrk="0" hangingPunct="1"/>
                      <a:r>
                        <a:rPr kumimoji="0" lang="en-US" altLang="zh-CN" sz="14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Matrix</a:t>
                      </a:r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Serum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710" marB="4571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54DB4504-9678-4E61-B046-D1CC23A4C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469" y="2014158"/>
            <a:ext cx="4037549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marR="0" lvl="0" indent="0" defTabSz="914400" latinLnBrk="0">
              <a:lnSpc>
                <a:spcPct val="150000"/>
              </a:lnSpc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4B95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</a:rPr>
              <a:t>Application</a:t>
            </a:r>
            <a:r>
              <a:rPr lang="en-US" altLang="zh-CN" b="0" dirty="0">
                <a:latin typeface="Arial" panose="020B0604020202020204" pitchFamily="34" charset="0"/>
              </a:rPr>
              <a:t>: PK</a:t>
            </a:r>
          </a:p>
          <a:p>
            <a:r>
              <a:rPr lang="en-US" altLang="zh-CN" dirty="0">
                <a:latin typeface="Arial" panose="020B0604020202020204" pitchFamily="34" charset="0"/>
              </a:rPr>
              <a:t>Method</a:t>
            </a:r>
            <a:r>
              <a:rPr lang="en-US" altLang="zh-CN" b="0" dirty="0">
                <a:latin typeface="Arial" panose="020B0604020202020204" pitchFamily="34" charset="0"/>
              </a:rPr>
              <a:t>: Sandwich ELISA</a:t>
            </a:r>
          </a:p>
          <a:p>
            <a:endParaRPr lang="en-US" altLang="en-US" b="0" dirty="0">
              <a:latin typeface="Arial" panose="020B0604020202020204" pitchFamily="34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5822E6E1-DA13-4B60-8901-D9A96A031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9" y="2799859"/>
            <a:ext cx="3428107" cy="3035018"/>
          </a:xfrm>
          <a:prstGeom prst="rect">
            <a:avLst/>
          </a:prstGeom>
        </p:spPr>
      </p:pic>
      <p:sp>
        <p:nvSpPr>
          <p:cNvPr id="8" name="平行四边形 3">
            <a:extLst>
              <a:ext uri="{FF2B5EF4-FFF2-40B4-BE49-F238E27FC236}">
                <a16:creationId xmlns:a16="http://schemas.microsoft.com/office/drawing/2014/main" id="{9730C548-6697-45A9-B390-32897B358B4A}"/>
              </a:ext>
            </a:extLst>
          </p:cNvPr>
          <p:cNvSpPr/>
          <p:nvPr/>
        </p:nvSpPr>
        <p:spPr>
          <a:xfrm>
            <a:off x="2629802" y="1088164"/>
            <a:ext cx="7716642" cy="662096"/>
          </a:xfrm>
          <a:prstGeom prst="parallelogram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001">
            <a:schemeClr val="dk2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i="1" dirty="0">
                <a:solidFill>
                  <a:srgbClr val="004B95"/>
                </a:solidFill>
                <a:latin typeface="Arial"/>
                <a:ea typeface="微软雅黑"/>
              </a:rPr>
              <a:t>All indicators of the PK kit developed by GenScript meet or exceed FDA requirements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Flowchart: Sort 12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0779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60B8-6820-4ACF-AF1F-0F409E80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28" y="0"/>
            <a:ext cx="10515600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Choose </a:t>
            </a:r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GenScript’s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Reagent Antibody Services?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F7FA33-6B25-437A-BB6C-F2926BB007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45</a:t>
            </a:fld>
            <a:endParaRPr lang="zh-CN" altLang="en-US" dirty="0"/>
          </a:p>
        </p:txBody>
      </p:sp>
      <p:grpSp>
        <p:nvGrpSpPr>
          <p:cNvPr id="5" name="î$ļïḑé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0D423F9-BD12-4635-8640-DA2408D7F782}"/>
              </a:ext>
            </a:extLst>
          </p:cNvPr>
          <p:cNvGrpSpPr>
            <a:grpSpLocks noChangeAspect="1"/>
          </p:cNvGrpSpPr>
          <p:nvPr/>
        </p:nvGrpSpPr>
        <p:grpSpPr>
          <a:xfrm>
            <a:off x="153947" y="1524496"/>
            <a:ext cx="11705570" cy="4021169"/>
            <a:chOff x="660400" y="1819919"/>
            <a:chExt cx="10858500" cy="3730179"/>
          </a:xfrm>
        </p:grpSpPr>
        <p:grpSp>
          <p:nvGrpSpPr>
            <p:cNvPr id="6" name="îṧ1ïḍè">
              <a:extLst>
                <a:ext uri="{FF2B5EF4-FFF2-40B4-BE49-F238E27FC236}">
                  <a16:creationId xmlns:a16="http://schemas.microsoft.com/office/drawing/2014/main" id="{EEC0D958-D810-4F60-B23C-E7DEC7638849}"/>
                </a:ext>
              </a:extLst>
            </p:cNvPr>
            <p:cNvGrpSpPr/>
            <p:nvPr/>
          </p:nvGrpSpPr>
          <p:grpSpPr>
            <a:xfrm>
              <a:off x="660400" y="1819919"/>
              <a:ext cx="3839881" cy="1044816"/>
              <a:chOff x="660400" y="1943720"/>
              <a:chExt cx="3723341" cy="1044816"/>
            </a:xfrm>
          </p:grpSpPr>
          <p:sp>
            <p:nvSpPr>
              <p:cNvPr id="52" name="îş1îḓe">
                <a:extLst>
                  <a:ext uri="{FF2B5EF4-FFF2-40B4-BE49-F238E27FC236}">
                    <a16:creationId xmlns:a16="http://schemas.microsoft.com/office/drawing/2014/main" id="{CD63D0E4-B07B-4503-ADF1-8A0FD90EF43F}"/>
                  </a:ext>
                </a:extLst>
              </p:cNvPr>
              <p:cNvSpPr txBox="1"/>
              <p:nvPr/>
            </p:nvSpPr>
            <p:spPr>
              <a:xfrm>
                <a:off x="660400" y="2336641"/>
                <a:ext cx="3723341" cy="651895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 defTabSz="914035"/>
                <a:r>
                  <a:rPr lang="en-US" sz="1200" dirty="0">
                    <a:solidFill>
                      <a:srgbClr val="17539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altLang="zh-CN" sz="1200" dirty="0">
                    <a:solidFill>
                      <a:srgbClr val="17539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en-US" sz="1200" dirty="0">
                    <a:solidFill>
                      <a:srgbClr val="17539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years of experience and 150,000+ antibodies successfully delivered to date</a:t>
                </a:r>
                <a:endParaRPr lang="en-US" sz="1200" dirty="0">
                  <a:solidFill>
                    <a:srgbClr val="175391"/>
                  </a:solidFill>
                  <a:latin typeface="Arial" panose="020B0604020202020204" pitchFamily="34" charset="0"/>
                  <a:ea typeface="Microsoft YaHei"/>
                  <a:cs typeface="Arial" panose="020B0604020202020204" pitchFamily="34" charset="0"/>
                </a:endParaRPr>
              </a:p>
            </p:txBody>
          </p:sp>
          <p:sp>
            <p:nvSpPr>
              <p:cNvPr id="53" name="íṥľïde">
                <a:extLst>
                  <a:ext uri="{FF2B5EF4-FFF2-40B4-BE49-F238E27FC236}">
                    <a16:creationId xmlns:a16="http://schemas.microsoft.com/office/drawing/2014/main" id="{05FC7EDD-95E0-40F8-98A5-227E6E4E9656}"/>
                  </a:ext>
                </a:extLst>
              </p:cNvPr>
              <p:cNvSpPr txBox="1"/>
              <p:nvPr/>
            </p:nvSpPr>
            <p:spPr>
              <a:xfrm>
                <a:off x="660400" y="1943720"/>
                <a:ext cx="3723341" cy="39292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anchor="b" anchorCtr="0">
                <a:no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>
                        <a:lumMod val="100000"/>
                      </a:schemeClr>
                    </a:solidFill>
                  </a:defRPr>
                </a:lvl1pPr>
              </a:lstStyle>
              <a:p>
                <a:pPr algn="r" defTabSz="914035"/>
                <a:r>
                  <a:rPr lang="en-US" sz="1999" b="1" dirty="0">
                    <a:solidFill>
                      <a:srgbClr val="175391"/>
                    </a:solidFill>
                    <a:ea typeface="Microsoft YaHei"/>
                    <a:cs typeface="Arial" pitchFamily="34" charset="0"/>
                  </a:rPr>
                  <a:t>Fully Experienced </a:t>
                </a:r>
              </a:p>
            </p:txBody>
          </p:sp>
        </p:grpSp>
        <p:grpSp>
          <p:nvGrpSpPr>
            <p:cNvPr id="7" name="î$ḷîḍé">
              <a:extLst>
                <a:ext uri="{FF2B5EF4-FFF2-40B4-BE49-F238E27FC236}">
                  <a16:creationId xmlns:a16="http://schemas.microsoft.com/office/drawing/2014/main" id="{9F664200-B7C6-4837-8FE0-94C998E1CA65}"/>
                </a:ext>
              </a:extLst>
            </p:cNvPr>
            <p:cNvGrpSpPr/>
            <p:nvPr/>
          </p:nvGrpSpPr>
          <p:grpSpPr>
            <a:xfrm>
              <a:off x="4780353" y="1904551"/>
              <a:ext cx="897365" cy="875552"/>
              <a:chOff x="4780353" y="1904551"/>
              <a:chExt cx="897365" cy="875552"/>
            </a:xfrm>
          </p:grpSpPr>
          <p:sp>
            <p:nvSpPr>
              <p:cNvPr id="48" name="išlíḓè">
                <a:extLst>
                  <a:ext uri="{FF2B5EF4-FFF2-40B4-BE49-F238E27FC236}">
                    <a16:creationId xmlns:a16="http://schemas.microsoft.com/office/drawing/2014/main" id="{3E070CDF-2F6F-4ECB-A541-3A99311326D8}"/>
                  </a:ext>
                </a:extLst>
              </p:cNvPr>
              <p:cNvSpPr/>
              <p:nvPr/>
            </p:nvSpPr>
            <p:spPr>
              <a:xfrm>
                <a:off x="4926470" y="2031551"/>
                <a:ext cx="661484" cy="661484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en-US" altLang="zh-CN" sz="1999" dirty="0">
                    <a:solidFill>
                      <a:schemeClr val="bg1"/>
                    </a:solidFill>
                  </a:rPr>
                  <a:t>01</a:t>
                </a:r>
                <a:endParaRPr lang="en-US" sz="1999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ïs1iďe">
                <a:extLst>
                  <a:ext uri="{FF2B5EF4-FFF2-40B4-BE49-F238E27FC236}">
                    <a16:creationId xmlns:a16="http://schemas.microsoft.com/office/drawing/2014/main" id="{24A031AD-260F-433C-A242-6DCFF6B1E23E}"/>
                  </a:ext>
                </a:extLst>
              </p:cNvPr>
              <p:cNvSpPr/>
              <p:nvPr/>
            </p:nvSpPr>
            <p:spPr>
              <a:xfrm rot="16200000">
                <a:off x="4836702" y="1939088"/>
                <a:ext cx="841015" cy="841016"/>
              </a:xfrm>
              <a:prstGeom prst="arc">
                <a:avLst>
                  <a:gd name="adj1" fmla="val 16041187"/>
                  <a:gd name="adj2" fmla="val 426928"/>
                </a:avLst>
              </a:prstGeom>
              <a:ln w="6350">
                <a:solidFill>
                  <a:schemeClr val="bg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sp>
            <p:nvSpPr>
              <p:cNvPr id="50" name="iṧlïḓé">
                <a:extLst>
                  <a:ext uri="{FF2B5EF4-FFF2-40B4-BE49-F238E27FC236}">
                    <a16:creationId xmlns:a16="http://schemas.microsoft.com/office/drawing/2014/main" id="{635E868D-582D-4214-9268-97EC1A06DE12}"/>
                  </a:ext>
                </a:extLst>
              </p:cNvPr>
              <p:cNvSpPr/>
              <p:nvPr/>
            </p:nvSpPr>
            <p:spPr>
              <a:xfrm>
                <a:off x="4881585" y="2031552"/>
                <a:ext cx="97666" cy="97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cxnSp>
            <p:nvCxnSpPr>
              <p:cNvPr id="51" name="ïṧļíḋe">
                <a:extLst>
                  <a:ext uri="{FF2B5EF4-FFF2-40B4-BE49-F238E27FC236}">
                    <a16:creationId xmlns:a16="http://schemas.microsoft.com/office/drawing/2014/main" id="{9340AFFD-53B1-4452-A25A-92650878C70E}"/>
                  </a:ext>
                </a:extLst>
              </p:cNvPr>
              <p:cNvCxnSpPr/>
              <p:nvPr/>
            </p:nvCxnSpPr>
            <p:spPr>
              <a:xfrm rot="16200000" flipV="1">
                <a:off x="4770837" y="1914067"/>
                <a:ext cx="127000" cy="107968"/>
              </a:xfrm>
              <a:prstGeom prst="line">
                <a:avLst/>
              </a:prstGeom>
              <a:ln cap="rnd">
                <a:solidFill>
                  <a:schemeClr val="bg1">
                    <a:lumMod val="75000"/>
                  </a:schemeClr>
                </a:soli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îSlîḋê">
              <a:extLst>
                <a:ext uri="{FF2B5EF4-FFF2-40B4-BE49-F238E27FC236}">
                  <a16:creationId xmlns:a16="http://schemas.microsoft.com/office/drawing/2014/main" id="{983380C7-22AA-41E2-A09D-D65C2BD6C2A3}"/>
                </a:ext>
              </a:extLst>
            </p:cNvPr>
            <p:cNvGrpSpPr/>
            <p:nvPr/>
          </p:nvGrpSpPr>
          <p:grpSpPr>
            <a:xfrm>
              <a:off x="660400" y="3109792"/>
              <a:ext cx="3839881" cy="1044816"/>
              <a:chOff x="660400" y="1943720"/>
              <a:chExt cx="3723341" cy="1044816"/>
            </a:xfrm>
          </p:grpSpPr>
          <p:sp>
            <p:nvSpPr>
              <p:cNvPr id="46" name="í$lîdè">
                <a:extLst>
                  <a:ext uri="{FF2B5EF4-FFF2-40B4-BE49-F238E27FC236}">
                    <a16:creationId xmlns:a16="http://schemas.microsoft.com/office/drawing/2014/main" id="{48DEC5A7-44E2-4EBC-B841-DBE3E721B2A8}"/>
                  </a:ext>
                </a:extLst>
              </p:cNvPr>
              <p:cNvSpPr txBox="1"/>
              <p:nvPr/>
            </p:nvSpPr>
            <p:spPr>
              <a:xfrm>
                <a:off x="660400" y="2336641"/>
                <a:ext cx="3723341" cy="651895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 defTabSz="914035"/>
                <a:r>
                  <a:rPr lang="en-US" sz="1200" dirty="0">
                    <a:solidFill>
                      <a:srgbClr val="175391"/>
                    </a:solidFill>
                    <a:latin typeface="Arial" panose="020B0604020202020204" pitchFamily="34" charset="0"/>
                    <a:ea typeface="Microsoft YaHei"/>
                    <a:cs typeface="Arial" panose="020B0604020202020204" pitchFamily="34" charset="0"/>
                  </a:rPr>
                  <a:t>Maximize your success at achieving high-quality antibodies</a:t>
                </a:r>
              </a:p>
            </p:txBody>
          </p:sp>
          <p:sp>
            <p:nvSpPr>
              <p:cNvPr id="47" name="íšḷide">
                <a:extLst>
                  <a:ext uri="{FF2B5EF4-FFF2-40B4-BE49-F238E27FC236}">
                    <a16:creationId xmlns:a16="http://schemas.microsoft.com/office/drawing/2014/main" id="{4BB9C828-92F1-4011-98E6-81864C36AA70}"/>
                  </a:ext>
                </a:extLst>
              </p:cNvPr>
              <p:cNvSpPr txBox="1"/>
              <p:nvPr/>
            </p:nvSpPr>
            <p:spPr>
              <a:xfrm>
                <a:off x="660400" y="1943720"/>
                <a:ext cx="3723341" cy="39292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anchor="b" anchorCtr="0">
                <a:no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>
                        <a:lumMod val="100000"/>
                      </a:schemeClr>
                    </a:solidFill>
                  </a:defRPr>
                </a:lvl1pPr>
              </a:lstStyle>
              <a:p>
                <a:pPr algn="r" defTabSz="914035"/>
                <a:r>
                  <a:rPr lang="en-US" sz="1999" b="1" dirty="0">
                    <a:solidFill>
                      <a:srgbClr val="175391"/>
                    </a:solidFill>
                    <a:ea typeface="Microsoft YaHei"/>
                    <a:cs typeface="Arial" pitchFamily="34" charset="0"/>
                  </a:rPr>
                  <a:t>Proprietary Technologies </a:t>
                </a:r>
              </a:p>
            </p:txBody>
          </p:sp>
        </p:grpSp>
        <p:grpSp>
          <p:nvGrpSpPr>
            <p:cNvPr id="9" name="í$ļiḑè">
              <a:extLst>
                <a:ext uri="{FF2B5EF4-FFF2-40B4-BE49-F238E27FC236}">
                  <a16:creationId xmlns:a16="http://schemas.microsoft.com/office/drawing/2014/main" id="{C8FCB760-ED58-4747-92B9-D3EB1A2A3FCC}"/>
                </a:ext>
              </a:extLst>
            </p:cNvPr>
            <p:cNvGrpSpPr/>
            <p:nvPr/>
          </p:nvGrpSpPr>
          <p:grpSpPr>
            <a:xfrm>
              <a:off x="4780354" y="4484298"/>
              <a:ext cx="897365" cy="875551"/>
              <a:chOff x="4780354" y="4484298"/>
              <a:chExt cx="897365" cy="875551"/>
            </a:xfrm>
          </p:grpSpPr>
          <p:sp>
            <p:nvSpPr>
              <p:cNvPr id="42" name="îŝ1îḑé">
                <a:extLst>
                  <a:ext uri="{FF2B5EF4-FFF2-40B4-BE49-F238E27FC236}">
                    <a16:creationId xmlns:a16="http://schemas.microsoft.com/office/drawing/2014/main" id="{EAC7D28C-600B-4311-AF13-224F0742D840}"/>
                  </a:ext>
                </a:extLst>
              </p:cNvPr>
              <p:cNvSpPr/>
              <p:nvPr/>
            </p:nvSpPr>
            <p:spPr>
              <a:xfrm>
                <a:off x="4926470" y="4571366"/>
                <a:ext cx="661484" cy="661484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en-US" altLang="zh-CN" sz="1999" dirty="0">
                    <a:solidFill>
                      <a:schemeClr val="bg1"/>
                    </a:solidFill>
                  </a:rPr>
                  <a:t>03</a:t>
                </a:r>
                <a:endParaRPr lang="en-US" sz="1999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îS1ïḍê">
                <a:extLst>
                  <a:ext uri="{FF2B5EF4-FFF2-40B4-BE49-F238E27FC236}">
                    <a16:creationId xmlns:a16="http://schemas.microsoft.com/office/drawing/2014/main" id="{679E2F4A-EF0C-4DF6-91C4-2BBF82BC6CAE}"/>
                  </a:ext>
                </a:extLst>
              </p:cNvPr>
              <p:cNvSpPr/>
              <p:nvPr/>
            </p:nvSpPr>
            <p:spPr>
              <a:xfrm rot="5400000" flipV="1">
                <a:off x="4836703" y="4484298"/>
                <a:ext cx="841016" cy="841016"/>
              </a:xfrm>
              <a:prstGeom prst="arc">
                <a:avLst>
                  <a:gd name="adj1" fmla="val 16041187"/>
                  <a:gd name="adj2" fmla="val 426928"/>
                </a:avLst>
              </a:prstGeom>
              <a:ln w="6350">
                <a:solidFill>
                  <a:schemeClr val="bg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sp>
            <p:nvSpPr>
              <p:cNvPr id="44" name="îslîďé">
                <a:extLst>
                  <a:ext uri="{FF2B5EF4-FFF2-40B4-BE49-F238E27FC236}">
                    <a16:creationId xmlns:a16="http://schemas.microsoft.com/office/drawing/2014/main" id="{8F675649-B7B2-468C-A086-41339D77D079}"/>
                  </a:ext>
                </a:extLst>
              </p:cNvPr>
              <p:cNvSpPr/>
              <p:nvPr/>
            </p:nvSpPr>
            <p:spPr>
              <a:xfrm flipV="1">
                <a:off x="4881586" y="5135183"/>
                <a:ext cx="97666" cy="97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 fontScale="25000" lnSpcReduction="20000"/>
              </a:bodyPr>
              <a:lstStyle/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cxnSp>
            <p:nvCxnSpPr>
              <p:cNvPr id="45" name="ïṣḷiḋé">
                <a:extLst>
                  <a:ext uri="{FF2B5EF4-FFF2-40B4-BE49-F238E27FC236}">
                    <a16:creationId xmlns:a16="http://schemas.microsoft.com/office/drawing/2014/main" id="{51EF566C-59ED-4F2D-9821-5955841E9DA2}"/>
                  </a:ext>
                </a:extLst>
              </p:cNvPr>
              <p:cNvCxnSpPr/>
              <p:nvPr/>
            </p:nvCxnSpPr>
            <p:spPr>
              <a:xfrm rot="5400000">
                <a:off x="4770838" y="5242365"/>
                <a:ext cx="127000" cy="107968"/>
              </a:xfrm>
              <a:prstGeom prst="line">
                <a:avLst/>
              </a:prstGeom>
              <a:ln cap="rnd">
                <a:solidFill>
                  <a:schemeClr val="bg1">
                    <a:lumMod val="75000"/>
                  </a:schemeClr>
                </a:soli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ïṩļíḑe">
              <a:extLst>
                <a:ext uri="{FF2B5EF4-FFF2-40B4-BE49-F238E27FC236}">
                  <a16:creationId xmlns:a16="http://schemas.microsoft.com/office/drawing/2014/main" id="{A4212368-C185-4BF2-992B-CEDB19000DDD}"/>
                </a:ext>
              </a:extLst>
            </p:cNvPr>
            <p:cNvGrpSpPr/>
            <p:nvPr/>
          </p:nvGrpSpPr>
          <p:grpSpPr>
            <a:xfrm>
              <a:off x="660400" y="4505281"/>
              <a:ext cx="3839881" cy="1044817"/>
              <a:chOff x="660400" y="2049335"/>
              <a:chExt cx="3723341" cy="1044817"/>
            </a:xfrm>
          </p:grpSpPr>
          <p:sp>
            <p:nvSpPr>
              <p:cNvPr id="40" name="îślíḍe">
                <a:extLst>
                  <a:ext uri="{FF2B5EF4-FFF2-40B4-BE49-F238E27FC236}">
                    <a16:creationId xmlns:a16="http://schemas.microsoft.com/office/drawing/2014/main" id="{F68547BF-1471-4343-92CB-A943BBB4AACB}"/>
                  </a:ext>
                </a:extLst>
              </p:cNvPr>
              <p:cNvSpPr txBox="1"/>
              <p:nvPr/>
            </p:nvSpPr>
            <p:spPr>
              <a:xfrm>
                <a:off x="907583" y="2442257"/>
                <a:ext cx="3476156" cy="651895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 defTabSz="914035"/>
                <a:r>
                  <a:rPr lang="en-US" sz="1200" dirty="0">
                    <a:solidFill>
                      <a:srgbClr val="175391"/>
                    </a:solidFill>
                    <a:latin typeface="Arial" panose="020B0604020202020204" pitchFamily="34" charset="0"/>
                    <a:ea typeface="Microsoft YaHei"/>
                    <a:cs typeface="Arial" panose="020B0604020202020204" pitchFamily="34" charset="0"/>
                  </a:rPr>
                  <a:t>Antibody production, labeling, ELISA kit generation, and more</a:t>
                </a:r>
              </a:p>
            </p:txBody>
          </p:sp>
          <p:sp>
            <p:nvSpPr>
              <p:cNvPr id="41" name="îş1îḑé">
                <a:extLst>
                  <a:ext uri="{FF2B5EF4-FFF2-40B4-BE49-F238E27FC236}">
                    <a16:creationId xmlns:a16="http://schemas.microsoft.com/office/drawing/2014/main" id="{EECB483D-EFD7-44A7-8AF1-B12DB0F1C56D}"/>
                  </a:ext>
                </a:extLst>
              </p:cNvPr>
              <p:cNvSpPr txBox="1"/>
              <p:nvPr/>
            </p:nvSpPr>
            <p:spPr>
              <a:xfrm>
                <a:off x="660400" y="2049335"/>
                <a:ext cx="3723341" cy="39292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anchor="b" anchorCtr="0">
                <a:no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>
                        <a:lumMod val="100000"/>
                      </a:schemeClr>
                    </a:solidFill>
                  </a:defRPr>
                </a:lvl1pPr>
              </a:lstStyle>
              <a:p>
                <a:pPr algn="r" defTabSz="914035"/>
                <a:r>
                  <a:rPr lang="en-US" sz="1999" b="1" dirty="0">
                    <a:solidFill>
                      <a:srgbClr val="175391"/>
                    </a:solidFill>
                    <a:ea typeface="Microsoft YaHei"/>
                    <a:cs typeface="Arial" pitchFamily="34" charset="0"/>
                  </a:rPr>
                  <a:t>Specialized Services</a:t>
                </a:r>
              </a:p>
            </p:txBody>
          </p:sp>
        </p:grpSp>
        <p:grpSp>
          <p:nvGrpSpPr>
            <p:cNvPr id="11" name="iŝ1îḍè">
              <a:extLst>
                <a:ext uri="{FF2B5EF4-FFF2-40B4-BE49-F238E27FC236}">
                  <a16:creationId xmlns:a16="http://schemas.microsoft.com/office/drawing/2014/main" id="{5B0D9E1E-AAFD-41DA-914D-6E81F6D9904F}"/>
                </a:ext>
              </a:extLst>
            </p:cNvPr>
            <p:cNvGrpSpPr/>
            <p:nvPr/>
          </p:nvGrpSpPr>
          <p:grpSpPr>
            <a:xfrm>
              <a:off x="7679019" y="1819919"/>
              <a:ext cx="3839881" cy="1044816"/>
              <a:chOff x="660400" y="1943720"/>
              <a:chExt cx="3723341" cy="1044816"/>
            </a:xfrm>
          </p:grpSpPr>
          <p:sp>
            <p:nvSpPr>
              <p:cNvPr id="38" name="îṧ1îde">
                <a:extLst>
                  <a:ext uri="{FF2B5EF4-FFF2-40B4-BE49-F238E27FC236}">
                    <a16:creationId xmlns:a16="http://schemas.microsoft.com/office/drawing/2014/main" id="{0A035F84-82A1-4169-9C86-52AFC5E8C1D8}"/>
                  </a:ext>
                </a:extLst>
              </p:cNvPr>
              <p:cNvSpPr txBox="1"/>
              <p:nvPr/>
            </p:nvSpPr>
            <p:spPr>
              <a:xfrm>
                <a:off x="660400" y="2336641"/>
                <a:ext cx="3723341" cy="651895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035"/>
                <a:r>
                  <a:rPr lang="en-US" sz="1200" dirty="0">
                    <a:solidFill>
                      <a:srgbClr val="175391"/>
                    </a:solidFill>
                    <a:latin typeface="Arial" panose="020B0604020202020204" pitchFamily="34" charset="0"/>
                    <a:ea typeface="Microsoft YaHei"/>
                    <a:cs typeface="Arial" panose="020B0604020202020204" pitchFamily="34" charset="0"/>
                  </a:rPr>
                  <a:t>2018 </a:t>
                </a:r>
                <a:r>
                  <a:rPr lang="en-US" sz="1200" dirty="0" err="1">
                    <a:solidFill>
                      <a:srgbClr val="175391"/>
                    </a:solidFill>
                    <a:latin typeface="Arial" panose="020B0604020202020204" pitchFamily="34" charset="0"/>
                    <a:ea typeface="Microsoft YaHei"/>
                    <a:cs typeface="Arial" panose="020B0604020202020204" pitchFamily="34" charset="0"/>
                  </a:rPr>
                  <a:t>CiteAb</a:t>
                </a:r>
                <a:r>
                  <a:rPr lang="en-US" sz="1200" dirty="0">
                    <a:solidFill>
                      <a:srgbClr val="175391"/>
                    </a:solidFill>
                    <a:latin typeface="Arial" panose="020B0604020202020204" pitchFamily="34" charset="0"/>
                    <a:ea typeface="Microsoft YaHei"/>
                    <a:cs typeface="Arial" panose="020B0604020202020204" pitchFamily="34" charset="0"/>
                  </a:rPr>
                  <a:t> winner for Most Popular Custom Antibody Supplier</a:t>
                </a:r>
              </a:p>
            </p:txBody>
          </p:sp>
          <p:sp>
            <p:nvSpPr>
              <p:cNvPr id="39" name="íşļïḋé">
                <a:extLst>
                  <a:ext uri="{FF2B5EF4-FFF2-40B4-BE49-F238E27FC236}">
                    <a16:creationId xmlns:a16="http://schemas.microsoft.com/office/drawing/2014/main" id="{53CE8F17-E453-41D6-AE62-0CF960A6E27C}"/>
                  </a:ext>
                </a:extLst>
              </p:cNvPr>
              <p:cNvSpPr txBox="1"/>
              <p:nvPr/>
            </p:nvSpPr>
            <p:spPr>
              <a:xfrm>
                <a:off x="660400" y="1943720"/>
                <a:ext cx="3723341" cy="39292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anchor="b" anchorCtr="0">
                <a:no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>
                        <a:lumMod val="100000"/>
                      </a:schemeClr>
                    </a:solidFill>
                  </a:defRPr>
                </a:lvl1pPr>
              </a:lstStyle>
              <a:p>
                <a:pPr defTabSz="914035"/>
                <a:r>
                  <a:rPr lang="en-US" sz="1999" b="1" dirty="0">
                    <a:solidFill>
                      <a:srgbClr val="175391"/>
                    </a:solidFill>
                    <a:ea typeface="Microsoft YaHei"/>
                    <a:cs typeface="Arial" pitchFamily="34" charset="0"/>
                  </a:rPr>
                  <a:t>Award-Winning Services</a:t>
                </a:r>
              </a:p>
            </p:txBody>
          </p:sp>
        </p:grpSp>
        <p:grpSp>
          <p:nvGrpSpPr>
            <p:cNvPr id="12" name="ïŝľíďe">
              <a:extLst>
                <a:ext uri="{FF2B5EF4-FFF2-40B4-BE49-F238E27FC236}">
                  <a16:creationId xmlns:a16="http://schemas.microsoft.com/office/drawing/2014/main" id="{D6181C3B-606D-4C90-A99C-F4FBB7FA5B13}"/>
                </a:ext>
              </a:extLst>
            </p:cNvPr>
            <p:cNvGrpSpPr/>
            <p:nvPr/>
          </p:nvGrpSpPr>
          <p:grpSpPr>
            <a:xfrm>
              <a:off x="6501582" y="1904551"/>
              <a:ext cx="897361" cy="875552"/>
              <a:chOff x="6501582" y="1904551"/>
              <a:chExt cx="897361" cy="875552"/>
            </a:xfrm>
          </p:grpSpPr>
          <p:sp>
            <p:nvSpPr>
              <p:cNvPr id="34" name="íṧļîḋè">
                <a:extLst>
                  <a:ext uri="{FF2B5EF4-FFF2-40B4-BE49-F238E27FC236}">
                    <a16:creationId xmlns:a16="http://schemas.microsoft.com/office/drawing/2014/main" id="{77FEFAF7-04B1-4E8D-9983-907F1D4E534B}"/>
                  </a:ext>
                </a:extLst>
              </p:cNvPr>
              <p:cNvSpPr/>
              <p:nvPr/>
            </p:nvSpPr>
            <p:spPr>
              <a:xfrm>
                <a:off x="6591346" y="2031551"/>
                <a:ext cx="661484" cy="661484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en-US" altLang="zh-CN" sz="1999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  <p:sp>
            <p:nvSpPr>
              <p:cNvPr id="35" name="î$lîḑê">
                <a:extLst>
                  <a:ext uri="{FF2B5EF4-FFF2-40B4-BE49-F238E27FC236}">
                    <a16:creationId xmlns:a16="http://schemas.microsoft.com/office/drawing/2014/main" id="{2C6FB6C6-376B-45F6-89FE-11363A549D4E}"/>
                  </a:ext>
                </a:extLst>
              </p:cNvPr>
              <p:cNvSpPr/>
              <p:nvPr/>
            </p:nvSpPr>
            <p:spPr>
              <a:xfrm rot="5400000" flipH="1">
                <a:off x="6501582" y="1939088"/>
                <a:ext cx="841015" cy="841016"/>
              </a:xfrm>
              <a:prstGeom prst="arc">
                <a:avLst>
                  <a:gd name="adj1" fmla="val 16041187"/>
                  <a:gd name="adj2" fmla="val 426928"/>
                </a:avLst>
              </a:prstGeom>
              <a:ln w="6350">
                <a:solidFill>
                  <a:schemeClr val="bg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sp>
            <p:nvSpPr>
              <p:cNvPr id="36" name="í$ļîḑe">
                <a:extLst>
                  <a:ext uri="{FF2B5EF4-FFF2-40B4-BE49-F238E27FC236}">
                    <a16:creationId xmlns:a16="http://schemas.microsoft.com/office/drawing/2014/main" id="{01378AD1-158F-474E-ADC1-78FEFB596E97}"/>
                  </a:ext>
                </a:extLst>
              </p:cNvPr>
              <p:cNvSpPr/>
              <p:nvPr/>
            </p:nvSpPr>
            <p:spPr>
              <a:xfrm flipH="1">
                <a:off x="7200044" y="2031552"/>
                <a:ext cx="97666" cy="97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cxnSp>
            <p:nvCxnSpPr>
              <p:cNvPr id="37" name="íṥļiḓê">
                <a:extLst>
                  <a:ext uri="{FF2B5EF4-FFF2-40B4-BE49-F238E27FC236}">
                    <a16:creationId xmlns:a16="http://schemas.microsoft.com/office/drawing/2014/main" id="{A0A81A86-F215-494E-A3D1-77DC37F57E68}"/>
                  </a:ext>
                </a:extLst>
              </p:cNvPr>
              <p:cNvCxnSpPr/>
              <p:nvPr/>
            </p:nvCxnSpPr>
            <p:spPr>
              <a:xfrm rot="5400000" flipH="1" flipV="1">
                <a:off x="7281459" y="1914067"/>
                <a:ext cx="127000" cy="107968"/>
              </a:xfrm>
              <a:prstGeom prst="line">
                <a:avLst/>
              </a:prstGeom>
              <a:ln cap="rnd">
                <a:solidFill>
                  <a:schemeClr val="bg1">
                    <a:lumMod val="75000"/>
                  </a:schemeClr>
                </a:soli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îSlïdè">
              <a:extLst>
                <a:ext uri="{FF2B5EF4-FFF2-40B4-BE49-F238E27FC236}">
                  <a16:creationId xmlns:a16="http://schemas.microsoft.com/office/drawing/2014/main" id="{5C4C7220-1475-4318-A8AA-2B16DF2F71EB}"/>
                </a:ext>
              </a:extLst>
            </p:cNvPr>
            <p:cNvGrpSpPr/>
            <p:nvPr/>
          </p:nvGrpSpPr>
          <p:grpSpPr>
            <a:xfrm>
              <a:off x="7679019" y="3109792"/>
              <a:ext cx="3839881" cy="1044816"/>
              <a:chOff x="660400" y="1943720"/>
              <a:chExt cx="3723341" cy="1044816"/>
            </a:xfrm>
          </p:grpSpPr>
          <p:sp>
            <p:nvSpPr>
              <p:cNvPr id="32" name="íšḷíďè">
                <a:extLst>
                  <a:ext uri="{FF2B5EF4-FFF2-40B4-BE49-F238E27FC236}">
                    <a16:creationId xmlns:a16="http://schemas.microsoft.com/office/drawing/2014/main" id="{99BE6A3E-3ED2-4FB3-9F33-1C4F72A15B75}"/>
                  </a:ext>
                </a:extLst>
              </p:cNvPr>
              <p:cNvSpPr txBox="1"/>
              <p:nvPr/>
            </p:nvSpPr>
            <p:spPr>
              <a:xfrm>
                <a:off x="660400" y="2336641"/>
                <a:ext cx="3723341" cy="651895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US" sz="1200" dirty="0">
                    <a:solidFill>
                      <a:srgbClr val="17539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Customer has complete ownership &amp; IP over all antibodies generated</a:t>
                </a:r>
              </a:p>
            </p:txBody>
          </p:sp>
          <p:sp>
            <p:nvSpPr>
              <p:cNvPr id="33" name="ïŝ1îḋè">
                <a:extLst>
                  <a:ext uri="{FF2B5EF4-FFF2-40B4-BE49-F238E27FC236}">
                    <a16:creationId xmlns:a16="http://schemas.microsoft.com/office/drawing/2014/main" id="{243AFDF9-86F7-445E-91F4-023348C4BBA2}"/>
                  </a:ext>
                </a:extLst>
              </p:cNvPr>
              <p:cNvSpPr txBox="1"/>
              <p:nvPr/>
            </p:nvSpPr>
            <p:spPr>
              <a:xfrm>
                <a:off x="660400" y="1943720"/>
                <a:ext cx="3723341" cy="39292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anchor="b" anchorCtr="0">
                <a:no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>
                        <a:lumMod val="100000"/>
                      </a:schemeClr>
                    </a:solidFill>
                  </a:defRPr>
                </a:lvl1pPr>
              </a:lstStyle>
              <a:p>
                <a:r>
                  <a:rPr lang="en-US" altLang="zh-CN" sz="1999" b="1" dirty="0">
                    <a:solidFill>
                      <a:srgbClr val="175391"/>
                    </a:solidFill>
                    <a:cs typeface="Arial" panose="020B0604020202020204" pitchFamily="34" charset="0"/>
                  </a:rPr>
                  <a:t>Ownership &amp; IP Protected</a:t>
                </a:r>
                <a:endParaRPr lang="zh-CN" altLang="en-US" sz="1999" b="1" dirty="0">
                  <a:solidFill>
                    <a:srgbClr val="175391"/>
                  </a:solidFill>
                </a:endParaRPr>
              </a:p>
            </p:txBody>
          </p:sp>
        </p:grpSp>
        <p:grpSp>
          <p:nvGrpSpPr>
            <p:cNvPr id="14" name="iş1idê">
              <a:extLst>
                <a:ext uri="{FF2B5EF4-FFF2-40B4-BE49-F238E27FC236}">
                  <a16:creationId xmlns:a16="http://schemas.microsoft.com/office/drawing/2014/main" id="{713C0D10-1F6E-4D71-8A68-84AC42E1E865}"/>
                </a:ext>
              </a:extLst>
            </p:cNvPr>
            <p:cNvGrpSpPr/>
            <p:nvPr/>
          </p:nvGrpSpPr>
          <p:grpSpPr>
            <a:xfrm>
              <a:off x="6501582" y="4484299"/>
              <a:ext cx="897361" cy="875550"/>
              <a:chOff x="6501582" y="4484299"/>
              <a:chExt cx="897361" cy="875550"/>
            </a:xfrm>
          </p:grpSpPr>
          <p:sp>
            <p:nvSpPr>
              <p:cNvPr id="28" name="íśľiḓè">
                <a:extLst>
                  <a:ext uri="{FF2B5EF4-FFF2-40B4-BE49-F238E27FC236}">
                    <a16:creationId xmlns:a16="http://schemas.microsoft.com/office/drawing/2014/main" id="{3306C366-C22F-4198-942D-49DDB0E18C11}"/>
                  </a:ext>
                </a:extLst>
              </p:cNvPr>
              <p:cNvSpPr/>
              <p:nvPr/>
            </p:nvSpPr>
            <p:spPr>
              <a:xfrm>
                <a:off x="6591346" y="4571366"/>
                <a:ext cx="661484" cy="661484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en-US" altLang="zh-CN" sz="1999" dirty="0">
                    <a:solidFill>
                      <a:schemeClr val="bg1"/>
                    </a:solidFill>
                  </a:rPr>
                  <a:t>06</a:t>
                </a:r>
                <a:endParaRPr lang="en-US" sz="1999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išļidé">
                <a:extLst>
                  <a:ext uri="{FF2B5EF4-FFF2-40B4-BE49-F238E27FC236}">
                    <a16:creationId xmlns:a16="http://schemas.microsoft.com/office/drawing/2014/main" id="{169E605C-1C5B-4056-8A6C-68CE6B57E8D0}"/>
                  </a:ext>
                </a:extLst>
              </p:cNvPr>
              <p:cNvSpPr/>
              <p:nvPr/>
            </p:nvSpPr>
            <p:spPr>
              <a:xfrm rot="16200000" flipH="1" flipV="1">
                <a:off x="6501582" y="4484299"/>
                <a:ext cx="841016" cy="841016"/>
              </a:xfrm>
              <a:prstGeom prst="arc">
                <a:avLst>
                  <a:gd name="adj1" fmla="val 16041187"/>
                  <a:gd name="adj2" fmla="val 426928"/>
                </a:avLst>
              </a:prstGeom>
              <a:ln w="6350">
                <a:solidFill>
                  <a:schemeClr val="bg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sp>
            <p:nvSpPr>
              <p:cNvPr id="30" name="ísḷîḍê">
                <a:extLst>
                  <a:ext uri="{FF2B5EF4-FFF2-40B4-BE49-F238E27FC236}">
                    <a16:creationId xmlns:a16="http://schemas.microsoft.com/office/drawing/2014/main" id="{A39B59DC-D7BB-402B-8986-F1622F5CF582}"/>
                  </a:ext>
                </a:extLst>
              </p:cNvPr>
              <p:cNvSpPr/>
              <p:nvPr/>
            </p:nvSpPr>
            <p:spPr>
              <a:xfrm flipH="1" flipV="1">
                <a:off x="7200044" y="5135183"/>
                <a:ext cx="97666" cy="97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 fontScale="25000" lnSpcReduction="20000"/>
              </a:bodyPr>
              <a:lstStyle/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cxnSp>
            <p:nvCxnSpPr>
              <p:cNvPr id="31" name="iṧlíḓè">
                <a:extLst>
                  <a:ext uri="{FF2B5EF4-FFF2-40B4-BE49-F238E27FC236}">
                    <a16:creationId xmlns:a16="http://schemas.microsoft.com/office/drawing/2014/main" id="{03AF6015-F32F-42BE-BF06-08F6D75E3698}"/>
                  </a:ext>
                </a:extLst>
              </p:cNvPr>
              <p:cNvCxnSpPr/>
              <p:nvPr/>
            </p:nvCxnSpPr>
            <p:spPr>
              <a:xfrm rot="16200000" flipH="1">
                <a:off x="7281459" y="5242365"/>
                <a:ext cx="127000" cy="107968"/>
              </a:xfrm>
              <a:prstGeom prst="line">
                <a:avLst/>
              </a:prstGeom>
              <a:ln cap="rnd">
                <a:solidFill>
                  <a:schemeClr val="bg1">
                    <a:lumMod val="75000"/>
                  </a:schemeClr>
                </a:soli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îSḷïḑê">
              <a:extLst>
                <a:ext uri="{FF2B5EF4-FFF2-40B4-BE49-F238E27FC236}">
                  <a16:creationId xmlns:a16="http://schemas.microsoft.com/office/drawing/2014/main" id="{D0662F5B-7476-4CFC-9B4B-DA6857B2740F}"/>
                </a:ext>
              </a:extLst>
            </p:cNvPr>
            <p:cNvGrpSpPr/>
            <p:nvPr/>
          </p:nvGrpSpPr>
          <p:grpSpPr>
            <a:xfrm>
              <a:off x="7679019" y="4486302"/>
              <a:ext cx="3839881" cy="1044817"/>
              <a:chOff x="660400" y="2030356"/>
              <a:chExt cx="3723341" cy="1044817"/>
            </a:xfrm>
          </p:grpSpPr>
          <p:sp>
            <p:nvSpPr>
              <p:cNvPr id="26" name="îşlidê">
                <a:extLst>
                  <a:ext uri="{FF2B5EF4-FFF2-40B4-BE49-F238E27FC236}">
                    <a16:creationId xmlns:a16="http://schemas.microsoft.com/office/drawing/2014/main" id="{1D1C023B-4AC6-43DD-BE32-40004813CACD}"/>
                  </a:ext>
                </a:extLst>
              </p:cNvPr>
              <p:cNvSpPr txBox="1"/>
              <p:nvPr/>
            </p:nvSpPr>
            <p:spPr>
              <a:xfrm>
                <a:off x="660400" y="2423278"/>
                <a:ext cx="3723341" cy="651895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US" sz="1200" dirty="0">
                    <a:solidFill>
                      <a:srgbClr val="17539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Dedicated Ph.D.-level project managers to provide 24-hour technical support, Monday to Friday</a:t>
                </a:r>
              </a:p>
            </p:txBody>
          </p:sp>
          <p:sp>
            <p:nvSpPr>
              <p:cNvPr id="27" name="iśḻîḍê">
                <a:extLst>
                  <a:ext uri="{FF2B5EF4-FFF2-40B4-BE49-F238E27FC236}">
                    <a16:creationId xmlns:a16="http://schemas.microsoft.com/office/drawing/2014/main" id="{C4A60D61-2D34-4615-84A9-4954280B125F}"/>
                  </a:ext>
                </a:extLst>
              </p:cNvPr>
              <p:cNvSpPr txBox="1"/>
              <p:nvPr/>
            </p:nvSpPr>
            <p:spPr>
              <a:xfrm>
                <a:off x="660400" y="2030356"/>
                <a:ext cx="3723341" cy="392921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anchor="b" anchorCtr="0">
                <a:no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>
                        <a:lumMod val="100000"/>
                      </a:schemeClr>
                    </a:solidFill>
                  </a:defRPr>
                </a:lvl1pPr>
              </a:lstStyle>
              <a:p>
                <a:r>
                  <a:rPr lang="en-US" sz="1999" b="1" dirty="0">
                    <a:solidFill>
                      <a:srgbClr val="175391"/>
                    </a:solidFill>
                    <a:cs typeface="Arial" panose="020B0604020202020204" pitchFamily="34" charset="0"/>
                  </a:rPr>
                  <a:t>Ph.D.-Level Support</a:t>
                </a:r>
                <a:endParaRPr lang="zh-CN" altLang="en-US" sz="1999" b="1" dirty="0">
                  <a:solidFill>
                    <a:srgbClr val="175391"/>
                  </a:solidFill>
                </a:endParaRPr>
              </a:p>
            </p:txBody>
          </p:sp>
        </p:grpSp>
        <p:grpSp>
          <p:nvGrpSpPr>
            <p:cNvPr id="16" name="íṩľîḑè">
              <a:extLst>
                <a:ext uri="{FF2B5EF4-FFF2-40B4-BE49-F238E27FC236}">
                  <a16:creationId xmlns:a16="http://schemas.microsoft.com/office/drawing/2014/main" id="{0DBDD153-4237-4C7A-B511-00D9DE8BAC32}"/>
                </a:ext>
              </a:extLst>
            </p:cNvPr>
            <p:cNvGrpSpPr/>
            <p:nvPr/>
          </p:nvGrpSpPr>
          <p:grpSpPr>
            <a:xfrm>
              <a:off x="4649131" y="3211692"/>
              <a:ext cx="1032547" cy="841016"/>
              <a:chOff x="4649131" y="3211692"/>
              <a:chExt cx="1032547" cy="841016"/>
            </a:xfrm>
          </p:grpSpPr>
          <p:sp>
            <p:nvSpPr>
              <p:cNvPr id="22" name="iS1îďê">
                <a:extLst>
                  <a:ext uri="{FF2B5EF4-FFF2-40B4-BE49-F238E27FC236}">
                    <a16:creationId xmlns:a16="http://schemas.microsoft.com/office/drawing/2014/main" id="{0C6DBF3E-750B-44C9-A93D-F5E2B0CF7C78}"/>
                  </a:ext>
                </a:extLst>
              </p:cNvPr>
              <p:cNvSpPr/>
              <p:nvPr/>
            </p:nvSpPr>
            <p:spPr>
              <a:xfrm>
                <a:off x="4932337" y="3299553"/>
                <a:ext cx="661484" cy="661484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en-US" altLang="zh-CN" sz="1999" dirty="0">
                    <a:solidFill>
                      <a:schemeClr val="bg1"/>
                    </a:solidFill>
                  </a:rPr>
                  <a:t>02</a:t>
                </a:r>
                <a:endParaRPr lang="en-US" sz="1999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iSlïḍè">
                <a:extLst>
                  <a:ext uri="{FF2B5EF4-FFF2-40B4-BE49-F238E27FC236}">
                    <a16:creationId xmlns:a16="http://schemas.microsoft.com/office/drawing/2014/main" id="{41B9C971-9426-4234-9457-B139ED5E949D}"/>
                  </a:ext>
                </a:extLst>
              </p:cNvPr>
              <p:cNvSpPr/>
              <p:nvPr/>
            </p:nvSpPr>
            <p:spPr>
              <a:xfrm rot="8100000" flipV="1">
                <a:off x="4840663" y="3211692"/>
                <a:ext cx="841015" cy="841016"/>
              </a:xfrm>
              <a:prstGeom prst="arc">
                <a:avLst>
                  <a:gd name="adj1" fmla="val 16041187"/>
                  <a:gd name="adj2" fmla="val 426928"/>
                </a:avLst>
              </a:prstGeom>
              <a:ln w="6350">
                <a:solidFill>
                  <a:schemeClr val="bg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cxnSp>
            <p:nvCxnSpPr>
              <p:cNvPr id="24" name="ís1íḓè">
                <a:extLst>
                  <a:ext uri="{FF2B5EF4-FFF2-40B4-BE49-F238E27FC236}">
                    <a16:creationId xmlns:a16="http://schemas.microsoft.com/office/drawing/2014/main" id="{03C94566-76EE-414E-BFDB-36028761276E}"/>
                  </a:ext>
                </a:extLst>
              </p:cNvPr>
              <p:cNvCxnSpPr/>
              <p:nvPr/>
            </p:nvCxnSpPr>
            <p:spPr>
              <a:xfrm flipH="1">
                <a:off x="4649131" y="3598558"/>
                <a:ext cx="127000" cy="0"/>
              </a:xfrm>
              <a:prstGeom prst="line">
                <a:avLst/>
              </a:prstGeom>
              <a:ln cap="rnd">
                <a:solidFill>
                  <a:schemeClr val="bg1">
                    <a:lumMod val="75000"/>
                  </a:schemeClr>
                </a:soli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iŝ1ïďê">
                <a:extLst>
                  <a:ext uri="{FF2B5EF4-FFF2-40B4-BE49-F238E27FC236}">
                    <a16:creationId xmlns:a16="http://schemas.microsoft.com/office/drawing/2014/main" id="{9D7CAACA-9E39-41DC-94BE-A1239A21D7B0}"/>
                  </a:ext>
                </a:extLst>
              </p:cNvPr>
              <p:cNvSpPr/>
              <p:nvPr/>
            </p:nvSpPr>
            <p:spPr>
              <a:xfrm>
                <a:off x="4783829" y="3549725"/>
                <a:ext cx="97666" cy="97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</p:grpSp>
        <p:grpSp>
          <p:nvGrpSpPr>
            <p:cNvPr id="17" name="ïṡḷïḋé">
              <a:extLst>
                <a:ext uri="{FF2B5EF4-FFF2-40B4-BE49-F238E27FC236}">
                  <a16:creationId xmlns:a16="http://schemas.microsoft.com/office/drawing/2014/main" id="{3890F246-F4F3-4DC8-9DFA-E33C0031A892}"/>
                </a:ext>
              </a:extLst>
            </p:cNvPr>
            <p:cNvGrpSpPr/>
            <p:nvPr/>
          </p:nvGrpSpPr>
          <p:grpSpPr>
            <a:xfrm>
              <a:off x="6497622" y="3211692"/>
              <a:ext cx="1032547" cy="841015"/>
              <a:chOff x="6497622" y="3211692"/>
              <a:chExt cx="1032547" cy="841015"/>
            </a:xfrm>
          </p:grpSpPr>
          <p:sp>
            <p:nvSpPr>
              <p:cNvPr id="18" name="îṥḷïḋe">
                <a:extLst>
                  <a:ext uri="{FF2B5EF4-FFF2-40B4-BE49-F238E27FC236}">
                    <a16:creationId xmlns:a16="http://schemas.microsoft.com/office/drawing/2014/main" id="{6F93A5AE-D765-414E-A87D-EFFE981D0AE5}"/>
                  </a:ext>
                </a:extLst>
              </p:cNvPr>
              <p:cNvSpPr/>
              <p:nvPr/>
            </p:nvSpPr>
            <p:spPr>
              <a:xfrm rot="13500000" flipH="1" flipV="1">
                <a:off x="6497622" y="3211692"/>
                <a:ext cx="841015" cy="841016"/>
              </a:xfrm>
              <a:prstGeom prst="arc">
                <a:avLst>
                  <a:gd name="adj1" fmla="val 16041187"/>
                  <a:gd name="adj2" fmla="val 426928"/>
                </a:avLst>
              </a:prstGeom>
              <a:ln w="6350">
                <a:solidFill>
                  <a:schemeClr val="bg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sp>
            <p:nvSpPr>
              <p:cNvPr id="19" name="isļïḍè">
                <a:extLst>
                  <a:ext uri="{FF2B5EF4-FFF2-40B4-BE49-F238E27FC236}">
                    <a16:creationId xmlns:a16="http://schemas.microsoft.com/office/drawing/2014/main" id="{AC794B81-99BC-40A6-8E4D-C160E6B82D8B}"/>
                  </a:ext>
                </a:extLst>
              </p:cNvPr>
              <p:cNvSpPr/>
              <p:nvPr/>
            </p:nvSpPr>
            <p:spPr>
              <a:xfrm>
                <a:off x="6585479" y="3299553"/>
                <a:ext cx="661484" cy="661484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en-US" altLang="zh-CN" sz="1999" dirty="0">
                    <a:solidFill>
                      <a:schemeClr val="bg1"/>
                    </a:solidFill>
                  </a:rPr>
                  <a:t>05</a:t>
                </a:r>
                <a:endParaRPr lang="en-US" sz="1999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îslïdé">
                <a:extLst>
                  <a:ext uri="{FF2B5EF4-FFF2-40B4-BE49-F238E27FC236}">
                    <a16:creationId xmlns:a16="http://schemas.microsoft.com/office/drawing/2014/main" id="{54885749-EAF8-4032-86BC-E3FB55D1109A}"/>
                  </a:ext>
                </a:extLst>
              </p:cNvPr>
              <p:cNvSpPr/>
              <p:nvPr/>
            </p:nvSpPr>
            <p:spPr>
              <a:xfrm flipH="1">
                <a:off x="7297805" y="3549725"/>
                <a:ext cx="97666" cy="976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16" tIns="45708" rIns="91416" bIns="45708" rtlCol="0" anchor="ctr">
                <a:normAutofit fontScale="25000" lnSpcReduction="20000"/>
              </a:bodyPr>
              <a:lstStyle/>
              <a:p>
                <a:pPr algn="ctr"/>
                <a:endParaRPr lang="en-US" sz="1799">
                  <a:solidFill>
                    <a:srgbClr val="175391"/>
                  </a:solidFill>
                </a:endParaRPr>
              </a:p>
            </p:txBody>
          </p:sp>
          <p:cxnSp>
            <p:nvCxnSpPr>
              <p:cNvPr id="21" name="ï$ľiďè">
                <a:extLst>
                  <a:ext uri="{FF2B5EF4-FFF2-40B4-BE49-F238E27FC236}">
                    <a16:creationId xmlns:a16="http://schemas.microsoft.com/office/drawing/2014/main" id="{C6672BFC-00BE-4654-A5A1-2946A1B067DD}"/>
                  </a:ext>
                </a:extLst>
              </p:cNvPr>
              <p:cNvCxnSpPr/>
              <p:nvPr/>
            </p:nvCxnSpPr>
            <p:spPr>
              <a:xfrm>
                <a:off x="7403169" y="3598558"/>
                <a:ext cx="127000" cy="0"/>
              </a:xfrm>
              <a:prstGeom prst="line">
                <a:avLst/>
              </a:prstGeom>
              <a:ln cap="rnd">
                <a:solidFill>
                  <a:schemeClr val="bg1">
                    <a:lumMod val="75000"/>
                  </a:schemeClr>
                </a:soli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2711784-C856-4BD5-9CF2-2017497F84F4}"/>
              </a:ext>
            </a:extLst>
          </p:cNvPr>
          <p:cNvSpPr/>
          <p:nvPr/>
        </p:nvSpPr>
        <p:spPr>
          <a:xfrm>
            <a:off x="534848" y="1093834"/>
            <a:ext cx="11324669" cy="4696752"/>
          </a:xfrm>
          <a:prstGeom prst="roundRect">
            <a:avLst/>
          </a:prstGeom>
          <a:noFill/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grpSp>
        <p:nvGrpSpPr>
          <p:cNvPr id="55" name="Group 54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Flowchart: Sort 58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76856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573E-A997-4E34-9C58-F2A5FBA0C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49" y="0"/>
            <a:ext cx="10515600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Antibody Technologies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5CC4F-0727-4AEB-8C6C-F615400EE4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46</a:t>
            </a:fld>
            <a:endParaRPr lang="zh-CN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288783-CFF7-4BA9-ACD5-FB3A438A66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0207" y="1172320"/>
            <a:ext cx="10589042" cy="75386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proprietary antibody technologies help </a:t>
            </a:r>
            <a:r>
              <a:rPr lang="en-US" sz="1600" b="1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your success </a:t>
            </a:r>
            <a:r>
              <a:rPr lang="en-US" sz="1600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generating a </a:t>
            </a:r>
            <a:r>
              <a:rPr lang="en-US" sz="1600" b="1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high-specificity</a:t>
            </a:r>
            <a:r>
              <a:rPr lang="en-US" sz="1600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high-affinity antibody </a:t>
            </a:r>
            <a:r>
              <a:rPr lang="en-US" sz="1600" i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works in your research application.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D2B87-FD00-42C2-8C74-18DF7A73A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22" y="1981568"/>
            <a:ext cx="8920158" cy="420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owchart: Sort 1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1029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A2F-C049-4905-81C9-E0248E20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66" y="0"/>
            <a:ext cx="10515600" cy="1325525"/>
          </a:xfrm>
        </p:spPr>
        <p:txBody>
          <a:bodyPr>
            <a:no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Partnering with GenScript, YOU Level Up!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758144-ADC1-4B8D-95A6-7A1D4F3A2C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47</a:t>
            </a:fld>
            <a:endParaRPr lang="zh-CN" alt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8F08F0-5B8A-4B9D-AB18-C821C2AFA3AE}"/>
              </a:ext>
            </a:extLst>
          </p:cNvPr>
          <p:cNvGrpSpPr/>
          <p:nvPr/>
        </p:nvGrpSpPr>
        <p:grpSpPr>
          <a:xfrm>
            <a:off x="687209" y="1143595"/>
            <a:ext cx="10741403" cy="4875530"/>
            <a:chOff x="713348" y="762794"/>
            <a:chExt cx="10946839" cy="550487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8BF23E-74F0-41E5-9C7D-6308845A9250}"/>
                </a:ext>
              </a:extLst>
            </p:cNvPr>
            <p:cNvSpPr/>
            <p:nvPr/>
          </p:nvSpPr>
          <p:spPr>
            <a:xfrm>
              <a:off x="725487" y="762794"/>
              <a:ext cx="4191000" cy="1600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 </a:t>
              </a:r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provider of GENE synthesis services in the world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A4695E-0DB1-4C3B-80F5-9ED90616D7FD}"/>
                </a:ext>
              </a:extLst>
            </p:cNvPr>
            <p:cNvSpPr/>
            <p:nvPr/>
          </p:nvSpPr>
          <p:spPr>
            <a:xfrm>
              <a:off x="5145087" y="2597546"/>
              <a:ext cx="2057400" cy="1676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1900" b="1" dirty="0">
                  <a:latin typeface="Arial" panose="020B0604020202020204" pitchFamily="34" charset="0"/>
                  <a:cs typeface="Arial" panose="020B0604020202020204" pitchFamily="34" charset="0"/>
                </a:rPr>
                <a:t>Comprehensive</a:t>
              </a:r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service to scientists in </a:t>
              </a:r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countries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2A6B5C-4C34-46F6-AF6A-65524D27CBF4}"/>
                </a:ext>
              </a:extLst>
            </p:cNvPr>
            <p:cNvSpPr/>
            <p:nvPr/>
          </p:nvSpPr>
          <p:spPr>
            <a:xfrm>
              <a:off x="725487" y="2568879"/>
              <a:ext cx="2115308" cy="1714196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5,200+ employees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comprised of 40% M.S. &amp; Ph.D. scientists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4E2ED8-2160-4611-96B8-CF230C90A46C}"/>
                </a:ext>
              </a:extLst>
            </p:cNvPr>
            <p:cNvSpPr/>
            <p:nvPr/>
          </p:nvSpPr>
          <p:spPr>
            <a:xfrm>
              <a:off x="2901253" y="4461324"/>
              <a:ext cx="2057400" cy="167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30,000+ citations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in peer-reviewed journal articles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458567-63E7-4948-9E9E-C31E9F9EC940}"/>
                </a:ext>
              </a:extLst>
            </p:cNvPr>
            <p:cNvSpPr/>
            <p:nvPr/>
          </p:nvSpPr>
          <p:spPr>
            <a:xfrm>
              <a:off x="9602787" y="4463255"/>
              <a:ext cx="2057400" cy="166131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70C596B-B96F-48EE-8B79-1F1662E03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9187" y="762794"/>
              <a:ext cx="4190999" cy="350123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5B4A989-57C0-4CED-9E5F-1E11EE78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6835" y="783831"/>
              <a:ext cx="2015519" cy="157916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8FD11C1-6162-4669-94A5-144D8CF1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48" y="4447853"/>
              <a:ext cx="2127447" cy="1732284"/>
            </a:xfrm>
            <a:prstGeom prst="rect">
              <a:avLst/>
            </a:prstGeom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8CF8A2E8-AA03-4B87-9BE7-B85EF507B2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3075" t="4008" r="6795" b="3800"/>
            <a:stretch/>
          </p:blipFill>
          <p:spPr bwMode="auto">
            <a:xfrm>
              <a:off x="4952075" y="4435474"/>
              <a:ext cx="4500824" cy="18321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D96ABA-6A6C-49F4-9C83-A61EE3446643}"/>
                </a:ext>
              </a:extLst>
            </p:cNvPr>
            <p:cNvSpPr txBox="1"/>
            <p:nvPr/>
          </p:nvSpPr>
          <p:spPr>
            <a:xfrm>
              <a:off x="5097135" y="4414042"/>
              <a:ext cx="2597107" cy="416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b="1" dirty="0">
                  <a:solidFill>
                    <a:srgbClr val="00923C"/>
                  </a:solidFill>
                  <a:cs typeface="Arial" panose="020B0604020202020204" pitchFamily="34" charset="0"/>
                </a:rPr>
                <a:t>#WeMakeDNAandMORE</a:t>
              </a:r>
            </a:p>
          </p:txBody>
        </p:sp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F702E3FF-675E-4A7F-8832-0BFF6EC78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1656" y="2607468"/>
              <a:ext cx="2066997" cy="1661846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091B14C-6846-43E6-8DD4-E08757402648}"/>
                </a:ext>
              </a:extLst>
            </p:cNvPr>
            <p:cNvSpPr/>
            <p:nvPr/>
          </p:nvSpPr>
          <p:spPr>
            <a:xfrm>
              <a:off x="713348" y="780787"/>
              <a:ext cx="10946838" cy="539934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Flowchart: Sort 2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3205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val 110"/>
          <p:cNvSpPr/>
          <p:nvPr/>
        </p:nvSpPr>
        <p:spPr>
          <a:xfrm>
            <a:off x="-440163" y="-889332"/>
            <a:ext cx="1456640" cy="1457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9598499" y="4608473"/>
            <a:ext cx="4693106" cy="451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242" y="1573895"/>
            <a:ext cx="1793797" cy="17937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97083" y="1935893"/>
            <a:ext cx="5743580" cy="178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/>
            <a:r>
              <a:rPr lang="en-US" sz="6599" dirty="0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Thank you</a:t>
            </a:r>
          </a:p>
          <a:p>
            <a:pPr defTabSz="914309"/>
            <a:endParaRPr lang="en-US" sz="44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40734" y="3864919"/>
            <a:ext cx="1595263" cy="36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/>
            <a:r>
              <a:rPr lang="en-US" altLang="zh-CN" sz="1799" dirty="0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Contact Us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40663" y="4305629"/>
            <a:ext cx="3243074" cy="1754198"/>
            <a:chOff x="7625629" y="3320609"/>
            <a:chExt cx="2935606" cy="1754249"/>
          </a:xfrm>
        </p:grpSpPr>
        <p:sp>
          <p:nvSpPr>
            <p:cNvPr id="75" name="Rectangle 74"/>
            <p:cNvSpPr/>
            <p:nvPr/>
          </p:nvSpPr>
          <p:spPr>
            <a:xfrm>
              <a:off x="7987770" y="3320609"/>
              <a:ext cx="2573465" cy="1754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09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877-436-7274;732-885-9188</a:t>
              </a:r>
            </a:p>
            <a:p>
              <a:pPr defTabSz="914309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  <a:hlinkClick r:id="rId5"/>
                </a:rPr>
                <a:t>antibody@genscript.com</a:t>
              </a:r>
              <a:endParaRPr lang="en-US" altLang="zh-CN" sz="1200" dirty="0">
                <a:solidFill>
                  <a:srgbClr val="4472C4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defTabSz="914309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860 Centennial Ave. Piscataway NJ 08854</a:t>
              </a:r>
            </a:p>
            <a:p>
              <a:pPr defTabSz="914309">
                <a:lnSpc>
                  <a:spcPct val="150000"/>
                </a:lnSpc>
              </a:pPr>
              <a:endParaRPr lang="en-US" altLang="zh-CN" sz="1200" dirty="0">
                <a:solidFill>
                  <a:srgbClr val="4472C4">
                    <a:lumMod val="75000"/>
                  </a:srgbClr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defTabSz="914309"/>
              <a:endParaRPr lang="en-US" sz="1799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625629" y="3425804"/>
              <a:ext cx="268440" cy="750596"/>
              <a:chOff x="8669057" y="3868093"/>
              <a:chExt cx="268440" cy="750596"/>
            </a:xfrm>
          </p:grpSpPr>
          <p:sp>
            <p:nvSpPr>
              <p:cNvPr id="26" name="iconfont-1054-809949">
                <a:extLst>
                  <a:ext uri="{FF2B5EF4-FFF2-40B4-BE49-F238E27FC236}">
                    <a16:creationId xmlns:a16="http://schemas.microsoft.com/office/drawing/2014/main" id="{54405246-CCE2-4201-BBB1-D3F3EB6E740D}"/>
                  </a:ext>
                </a:extLst>
              </p:cNvPr>
              <p:cNvSpPr/>
              <p:nvPr/>
            </p:nvSpPr>
            <p:spPr>
              <a:xfrm>
                <a:off x="8669057" y="3868093"/>
                <a:ext cx="268440" cy="240117"/>
              </a:xfrm>
              <a:custGeom>
                <a:avLst/>
                <a:gdLst>
                  <a:gd name="T0" fmla="*/ 409 w 409"/>
                  <a:gd name="T1" fmla="*/ 199 h 409"/>
                  <a:gd name="T2" fmla="*/ 208 w 409"/>
                  <a:gd name="T3" fmla="*/ 398 h 409"/>
                  <a:gd name="T4" fmla="*/ 111 w 409"/>
                  <a:gd name="T5" fmla="*/ 374 h 409"/>
                  <a:gd name="T6" fmla="*/ 0 w 409"/>
                  <a:gd name="T7" fmla="*/ 409 h 409"/>
                  <a:gd name="T8" fmla="*/ 36 w 409"/>
                  <a:gd name="T9" fmla="*/ 302 h 409"/>
                  <a:gd name="T10" fmla="*/ 7 w 409"/>
                  <a:gd name="T11" fmla="*/ 199 h 409"/>
                  <a:gd name="T12" fmla="*/ 208 w 409"/>
                  <a:gd name="T13" fmla="*/ 0 h 409"/>
                  <a:gd name="T14" fmla="*/ 409 w 409"/>
                  <a:gd name="T15" fmla="*/ 199 h 409"/>
                  <a:gd name="T16" fmla="*/ 208 w 409"/>
                  <a:gd name="T17" fmla="*/ 32 h 409"/>
                  <a:gd name="T18" fmla="*/ 39 w 409"/>
                  <a:gd name="T19" fmla="*/ 199 h 409"/>
                  <a:gd name="T20" fmla="*/ 72 w 409"/>
                  <a:gd name="T21" fmla="*/ 297 h 409"/>
                  <a:gd name="T22" fmla="*/ 50 w 409"/>
                  <a:gd name="T23" fmla="*/ 360 h 409"/>
                  <a:gd name="T24" fmla="*/ 115 w 409"/>
                  <a:gd name="T25" fmla="*/ 339 h 409"/>
                  <a:gd name="T26" fmla="*/ 208 w 409"/>
                  <a:gd name="T27" fmla="*/ 367 h 409"/>
                  <a:gd name="T28" fmla="*/ 377 w 409"/>
                  <a:gd name="T29" fmla="*/ 199 h 409"/>
                  <a:gd name="T30" fmla="*/ 208 w 409"/>
                  <a:gd name="T31" fmla="*/ 32 h 409"/>
                  <a:gd name="T32" fmla="*/ 310 w 409"/>
                  <a:gd name="T33" fmla="*/ 245 h 409"/>
                  <a:gd name="T34" fmla="*/ 300 w 409"/>
                  <a:gd name="T35" fmla="*/ 239 h 409"/>
                  <a:gd name="T36" fmla="*/ 266 w 409"/>
                  <a:gd name="T37" fmla="*/ 224 h 409"/>
                  <a:gd name="T38" fmla="*/ 255 w 409"/>
                  <a:gd name="T39" fmla="*/ 226 h 409"/>
                  <a:gd name="T40" fmla="*/ 240 w 409"/>
                  <a:gd name="T41" fmla="*/ 245 h 409"/>
                  <a:gd name="T42" fmla="*/ 229 w 409"/>
                  <a:gd name="T43" fmla="*/ 246 h 409"/>
                  <a:gd name="T44" fmla="*/ 190 w 409"/>
                  <a:gd name="T45" fmla="*/ 222 h 409"/>
                  <a:gd name="T46" fmla="*/ 162 w 409"/>
                  <a:gd name="T47" fmla="*/ 188 h 409"/>
                  <a:gd name="T48" fmla="*/ 164 w 409"/>
                  <a:gd name="T49" fmla="*/ 178 h 409"/>
                  <a:gd name="T50" fmla="*/ 172 w 409"/>
                  <a:gd name="T51" fmla="*/ 170 h 409"/>
                  <a:gd name="T52" fmla="*/ 177 w 409"/>
                  <a:gd name="T53" fmla="*/ 162 h 409"/>
                  <a:gd name="T54" fmla="*/ 176 w 409"/>
                  <a:gd name="T55" fmla="*/ 153 h 409"/>
                  <a:gd name="T56" fmla="*/ 161 w 409"/>
                  <a:gd name="T57" fmla="*/ 117 h 409"/>
                  <a:gd name="T58" fmla="*/ 150 w 409"/>
                  <a:gd name="T59" fmla="*/ 109 h 409"/>
                  <a:gd name="T60" fmla="*/ 141 w 409"/>
                  <a:gd name="T61" fmla="*/ 108 h 409"/>
                  <a:gd name="T62" fmla="*/ 127 w 409"/>
                  <a:gd name="T63" fmla="*/ 114 h 409"/>
                  <a:gd name="T64" fmla="*/ 110 w 409"/>
                  <a:gd name="T65" fmla="*/ 155 h 409"/>
                  <a:gd name="T66" fmla="*/ 130 w 409"/>
                  <a:gd name="T67" fmla="*/ 206 h 409"/>
                  <a:gd name="T68" fmla="*/ 214 w 409"/>
                  <a:gd name="T69" fmla="*/ 279 h 409"/>
                  <a:gd name="T70" fmla="*/ 273 w 409"/>
                  <a:gd name="T71" fmla="*/ 292 h 409"/>
                  <a:gd name="T72" fmla="*/ 307 w 409"/>
                  <a:gd name="T73" fmla="*/ 268 h 409"/>
                  <a:gd name="T74" fmla="*/ 310 w 409"/>
                  <a:gd name="T75" fmla="*/ 245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09" h="409">
                    <a:moveTo>
                      <a:pt x="409" y="199"/>
                    </a:moveTo>
                    <a:cubicBezTo>
                      <a:pt x="409" y="309"/>
                      <a:pt x="319" y="398"/>
                      <a:pt x="208" y="398"/>
                    </a:cubicBezTo>
                    <a:cubicBezTo>
                      <a:pt x="173" y="398"/>
                      <a:pt x="140" y="389"/>
                      <a:pt x="111" y="374"/>
                    </a:cubicBezTo>
                    <a:lnTo>
                      <a:pt x="0" y="409"/>
                    </a:lnTo>
                    <a:lnTo>
                      <a:pt x="36" y="302"/>
                    </a:lnTo>
                    <a:cubicBezTo>
                      <a:pt x="18" y="272"/>
                      <a:pt x="7" y="237"/>
                      <a:pt x="7" y="199"/>
                    </a:cubicBezTo>
                    <a:cubicBezTo>
                      <a:pt x="7" y="89"/>
                      <a:pt x="97" y="0"/>
                      <a:pt x="208" y="0"/>
                    </a:cubicBezTo>
                    <a:cubicBezTo>
                      <a:pt x="319" y="0"/>
                      <a:pt x="409" y="89"/>
                      <a:pt x="409" y="199"/>
                    </a:cubicBezTo>
                    <a:close/>
                    <a:moveTo>
                      <a:pt x="208" y="32"/>
                    </a:moveTo>
                    <a:cubicBezTo>
                      <a:pt x="115" y="32"/>
                      <a:pt x="39" y="107"/>
                      <a:pt x="39" y="199"/>
                    </a:cubicBezTo>
                    <a:cubicBezTo>
                      <a:pt x="39" y="236"/>
                      <a:pt x="51" y="270"/>
                      <a:pt x="72" y="297"/>
                    </a:cubicBezTo>
                    <a:lnTo>
                      <a:pt x="50" y="360"/>
                    </a:lnTo>
                    <a:lnTo>
                      <a:pt x="115" y="339"/>
                    </a:lnTo>
                    <a:cubicBezTo>
                      <a:pt x="142" y="356"/>
                      <a:pt x="174" y="367"/>
                      <a:pt x="208" y="367"/>
                    </a:cubicBezTo>
                    <a:cubicBezTo>
                      <a:pt x="301" y="367"/>
                      <a:pt x="377" y="292"/>
                      <a:pt x="377" y="199"/>
                    </a:cubicBezTo>
                    <a:cubicBezTo>
                      <a:pt x="377" y="107"/>
                      <a:pt x="301" y="32"/>
                      <a:pt x="208" y="32"/>
                    </a:cubicBezTo>
                    <a:close/>
                    <a:moveTo>
                      <a:pt x="310" y="245"/>
                    </a:moveTo>
                    <a:cubicBezTo>
                      <a:pt x="308" y="243"/>
                      <a:pt x="305" y="242"/>
                      <a:pt x="300" y="239"/>
                    </a:cubicBezTo>
                    <a:cubicBezTo>
                      <a:pt x="295" y="237"/>
                      <a:pt x="271" y="225"/>
                      <a:pt x="266" y="224"/>
                    </a:cubicBezTo>
                    <a:cubicBezTo>
                      <a:pt x="262" y="222"/>
                      <a:pt x="259" y="221"/>
                      <a:pt x="255" y="226"/>
                    </a:cubicBezTo>
                    <a:cubicBezTo>
                      <a:pt x="252" y="231"/>
                      <a:pt x="243" y="242"/>
                      <a:pt x="240" y="245"/>
                    </a:cubicBezTo>
                    <a:cubicBezTo>
                      <a:pt x="237" y="248"/>
                      <a:pt x="234" y="249"/>
                      <a:pt x="229" y="246"/>
                    </a:cubicBezTo>
                    <a:cubicBezTo>
                      <a:pt x="224" y="244"/>
                      <a:pt x="208" y="239"/>
                      <a:pt x="190" y="222"/>
                    </a:cubicBezTo>
                    <a:cubicBezTo>
                      <a:pt x="175" y="209"/>
                      <a:pt x="165" y="193"/>
                      <a:pt x="162" y="188"/>
                    </a:cubicBezTo>
                    <a:cubicBezTo>
                      <a:pt x="159" y="183"/>
                      <a:pt x="162" y="181"/>
                      <a:pt x="164" y="178"/>
                    </a:cubicBezTo>
                    <a:cubicBezTo>
                      <a:pt x="167" y="176"/>
                      <a:pt x="169" y="173"/>
                      <a:pt x="172" y="170"/>
                    </a:cubicBezTo>
                    <a:cubicBezTo>
                      <a:pt x="174" y="167"/>
                      <a:pt x="175" y="165"/>
                      <a:pt x="177" y="162"/>
                    </a:cubicBezTo>
                    <a:cubicBezTo>
                      <a:pt x="178" y="158"/>
                      <a:pt x="177" y="156"/>
                      <a:pt x="176" y="153"/>
                    </a:cubicBezTo>
                    <a:cubicBezTo>
                      <a:pt x="175" y="151"/>
                      <a:pt x="165" y="127"/>
                      <a:pt x="161" y="117"/>
                    </a:cubicBezTo>
                    <a:cubicBezTo>
                      <a:pt x="157" y="107"/>
                      <a:pt x="153" y="109"/>
                      <a:pt x="150" y="109"/>
                    </a:cubicBezTo>
                    <a:cubicBezTo>
                      <a:pt x="147" y="109"/>
                      <a:pt x="144" y="108"/>
                      <a:pt x="141" y="108"/>
                    </a:cubicBezTo>
                    <a:cubicBezTo>
                      <a:pt x="137" y="108"/>
                      <a:pt x="132" y="110"/>
                      <a:pt x="127" y="114"/>
                    </a:cubicBezTo>
                    <a:cubicBezTo>
                      <a:pt x="123" y="119"/>
                      <a:pt x="110" y="131"/>
                      <a:pt x="110" y="155"/>
                    </a:cubicBezTo>
                    <a:cubicBezTo>
                      <a:pt x="110" y="179"/>
                      <a:pt x="128" y="202"/>
                      <a:pt x="130" y="206"/>
                    </a:cubicBezTo>
                    <a:cubicBezTo>
                      <a:pt x="133" y="209"/>
                      <a:pt x="164" y="260"/>
                      <a:pt x="214" y="279"/>
                    </a:cubicBezTo>
                    <a:cubicBezTo>
                      <a:pt x="264" y="299"/>
                      <a:pt x="264" y="292"/>
                      <a:pt x="273" y="292"/>
                    </a:cubicBezTo>
                    <a:cubicBezTo>
                      <a:pt x="282" y="291"/>
                      <a:pt x="303" y="280"/>
                      <a:pt x="307" y="268"/>
                    </a:cubicBezTo>
                    <a:cubicBezTo>
                      <a:pt x="311" y="257"/>
                      <a:pt x="311" y="247"/>
                      <a:pt x="310" y="245"/>
                    </a:cubicBezTo>
                    <a:close/>
                  </a:path>
                </a:pathLst>
              </a:cu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n-US" sz="179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envelope_105802">
                <a:extLst>
                  <a:ext uri="{FF2B5EF4-FFF2-40B4-BE49-F238E27FC236}">
                    <a16:creationId xmlns:a16="http://schemas.microsoft.com/office/drawing/2014/main" id="{54405246-CCE2-4201-BBB1-D3F3EB6E740D}"/>
                  </a:ext>
                </a:extLst>
              </p:cNvPr>
              <p:cNvSpPr/>
              <p:nvPr/>
            </p:nvSpPr>
            <p:spPr>
              <a:xfrm>
                <a:off x="8691815" y="4172329"/>
                <a:ext cx="224942" cy="152887"/>
              </a:xfrm>
              <a:custGeom>
                <a:avLst/>
                <a:gdLst>
                  <a:gd name="connsiteX0" fmla="*/ 379984 w 602276"/>
                  <a:gd name="connsiteY0" fmla="*/ 251636 h 429532"/>
                  <a:gd name="connsiteX1" fmla="*/ 590986 w 602276"/>
                  <a:gd name="connsiteY1" fmla="*/ 429532 h 429532"/>
                  <a:gd name="connsiteX2" fmla="*/ 10585 w 602276"/>
                  <a:gd name="connsiteY2" fmla="*/ 429532 h 429532"/>
                  <a:gd name="connsiteX3" fmla="*/ 221586 w 602276"/>
                  <a:gd name="connsiteY3" fmla="*/ 251832 h 429532"/>
                  <a:gd name="connsiteX4" fmla="*/ 300785 w 602276"/>
                  <a:gd name="connsiteY4" fmla="*/ 315101 h 429532"/>
                  <a:gd name="connsiteX5" fmla="*/ 0 w 602276"/>
                  <a:gd name="connsiteY5" fmla="*/ 74941 h 429532"/>
                  <a:gd name="connsiteX6" fmla="*/ 167170 w 602276"/>
                  <a:gd name="connsiteY6" fmla="*/ 209083 h 429532"/>
                  <a:gd name="connsiteX7" fmla="*/ 0 w 602276"/>
                  <a:gd name="connsiteY7" fmla="*/ 349864 h 429532"/>
                  <a:gd name="connsiteX8" fmla="*/ 602276 w 602276"/>
                  <a:gd name="connsiteY8" fmla="*/ 72965 h 429532"/>
                  <a:gd name="connsiteX9" fmla="*/ 602276 w 602276"/>
                  <a:gd name="connsiteY9" fmla="*/ 352051 h 429532"/>
                  <a:gd name="connsiteX10" fmla="*/ 432566 w 602276"/>
                  <a:gd name="connsiteY10" fmla="*/ 208895 h 429532"/>
                  <a:gd name="connsiteX11" fmla="*/ 14466 w 602276"/>
                  <a:gd name="connsiteY11" fmla="*/ 0 h 429532"/>
                  <a:gd name="connsiteX12" fmla="*/ 586893 w 602276"/>
                  <a:gd name="connsiteY12" fmla="*/ 0 h 429532"/>
                  <a:gd name="connsiteX13" fmla="*/ 300777 w 602276"/>
                  <a:gd name="connsiteY13" fmla="*/ 229197 h 429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2276" h="429532">
                    <a:moveTo>
                      <a:pt x="379984" y="251636"/>
                    </a:moveTo>
                    <a:lnTo>
                      <a:pt x="590986" y="429532"/>
                    </a:lnTo>
                    <a:lnTo>
                      <a:pt x="10585" y="429532"/>
                    </a:lnTo>
                    <a:lnTo>
                      <a:pt x="221586" y="251832"/>
                    </a:lnTo>
                    <a:lnTo>
                      <a:pt x="300785" y="315101"/>
                    </a:lnTo>
                    <a:close/>
                    <a:moveTo>
                      <a:pt x="0" y="74941"/>
                    </a:moveTo>
                    <a:lnTo>
                      <a:pt x="167170" y="209083"/>
                    </a:lnTo>
                    <a:lnTo>
                      <a:pt x="0" y="349864"/>
                    </a:lnTo>
                    <a:close/>
                    <a:moveTo>
                      <a:pt x="602276" y="72965"/>
                    </a:moveTo>
                    <a:lnTo>
                      <a:pt x="602276" y="352051"/>
                    </a:lnTo>
                    <a:lnTo>
                      <a:pt x="432566" y="208895"/>
                    </a:lnTo>
                    <a:close/>
                    <a:moveTo>
                      <a:pt x="14466" y="0"/>
                    </a:moveTo>
                    <a:lnTo>
                      <a:pt x="586893" y="0"/>
                    </a:lnTo>
                    <a:lnTo>
                      <a:pt x="300777" y="2291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79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iconfont-11145-7055624">
                <a:extLst>
                  <a:ext uri="{FF2B5EF4-FFF2-40B4-BE49-F238E27FC236}">
                    <a16:creationId xmlns:a16="http://schemas.microsoft.com/office/drawing/2014/main" id="{54405246-CCE2-4201-BBB1-D3F3EB6E740D}"/>
                  </a:ext>
                </a:extLst>
              </p:cNvPr>
              <p:cNvSpPr/>
              <p:nvPr/>
            </p:nvSpPr>
            <p:spPr>
              <a:xfrm>
                <a:off x="8717012" y="4385919"/>
                <a:ext cx="172530" cy="232770"/>
              </a:xfrm>
              <a:custGeom>
                <a:avLst/>
                <a:gdLst>
                  <a:gd name="T0" fmla="*/ 4160 w 8400"/>
                  <a:gd name="T1" fmla="*/ 0 h 11200"/>
                  <a:gd name="T2" fmla="*/ 0 w 8400"/>
                  <a:gd name="T3" fmla="*/ 4160 h 11200"/>
                  <a:gd name="T4" fmla="*/ 560 w 8400"/>
                  <a:gd name="T5" fmla="*/ 6240 h 11200"/>
                  <a:gd name="T6" fmla="*/ 3760 w 8400"/>
                  <a:gd name="T7" fmla="*/ 11040 h 11200"/>
                  <a:gd name="T8" fmla="*/ 4160 w 8400"/>
                  <a:gd name="T9" fmla="*/ 11200 h 11200"/>
                  <a:gd name="T10" fmla="*/ 4560 w 8400"/>
                  <a:gd name="T11" fmla="*/ 11040 h 11200"/>
                  <a:gd name="T12" fmla="*/ 7760 w 8400"/>
                  <a:gd name="T13" fmla="*/ 6320 h 11200"/>
                  <a:gd name="T14" fmla="*/ 8400 w 8400"/>
                  <a:gd name="T15" fmla="*/ 4160 h 11200"/>
                  <a:gd name="T16" fmla="*/ 4160 w 8400"/>
                  <a:gd name="T17" fmla="*/ 0 h 11200"/>
                  <a:gd name="T18" fmla="*/ 6960 w 8400"/>
                  <a:gd name="T19" fmla="*/ 5920 h 11200"/>
                  <a:gd name="T20" fmla="*/ 6960 w 8400"/>
                  <a:gd name="T21" fmla="*/ 5920 h 11200"/>
                  <a:gd name="T22" fmla="*/ 6960 w 8400"/>
                  <a:gd name="T23" fmla="*/ 5920 h 11200"/>
                  <a:gd name="T24" fmla="*/ 5600 w 8400"/>
                  <a:gd name="T25" fmla="*/ 8000 h 11200"/>
                  <a:gd name="T26" fmla="*/ 5600 w 8400"/>
                  <a:gd name="T27" fmla="*/ 8000 h 11200"/>
                  <a:gd name="T28" fmla="*/ 4160 w 8400"/>
                  <a:gd name="T29" fmla="*/ 10080 h 11200"/>
                  <a:gd name="T30" fmla="*/ 2720 w 8400"/>
                  <a:gd name="T31" fmla="*/ 8000 h 11200"/>
                  <a:gd name="T32" fmla="*/ 2720 w 8400"/>
                  <a:gd name="T33" fmla="*/ 8000 h 11200"/>
                  <a:gd name="T34" fmla="*/ 1360 w 8400"/>
                  <a:gd name="T35" fmla="*/ 6000 h 11200"/>
                  <a:gd name="T36" fmla="*/ 1360 w 8400"/>
                  <a:gd name="T37" fmla="*/ 6000 h 11200"/>
                  <a:gd name="T38" fmla="*/ 800 w 8400"/>
                  <a:gd name="T39" fmla="*/ 4160 h 11200"/>
                  <a:gd name="T40" fmla="*/ 4160 w 8400"/>
                  <a:gd name="T41" fmla="*/ 800 h 11200"/>
                  <a:gd name="T42" fmla="*/ 7520 w 8400"/>
                  <a:gd name="T43" fmla="*/ 4080 h 11200"/>
                  <a:gd name="T44" fmla="*/ 6960 w 8400"/>
                  <a:gd name="T45" fmla="*/ 5920 h 11200"/>
                  <a:gd name="T46" fmla="*/ 4160 w 8400"/>
                  <a:gd name="T47" fmla="*/ 2480 h 11200"/>
                  <a:gd name="T48" fmla="*/ 2480 w 8400"/>
                  <a:gd name="T49" fmla="*/ 4160 h 11200"/>
                  <a:gd name="T50" fmla="*/ 4160 w 8400"/>
                  <a:gd name="T51" fmla="*/ 5760 h 11200"/>
                  <a:gd name="T52" fmla="*/ 5840 w 8400"/>
                  <a:gd name="T53" fmla="*/ 4080 h 11200"/>
                  <a:gd name="T54" fmla="*/ 4160 w 8400"/>
                  <a:gd name="T55" fmla="*/ 2480 h 11200"/>
                  <a:gd name="T56" fmla="*/ 4160 w 8400"/>
                  <a:gd name="T57" fmla="*/ 4960 h 11200"/>
                  <a:gd name="T58" fmla="*/ 3280 w 8400"/>
                  <a:gd name="T59" fmla="*/ 4160 h 11200"/>
                  <a:gd name="T60" fmla="*/ 4160 w 8400"/>
                  <a:gd name="T61" fmla="*/ 3360 h 11200"/>
                  <a:gd name="T62" fmla="*/ 5040 w 8400"/>
                  <a:gd name="T63" fmla="*/ 4160 h 11200"/>
                  <a:gd name="T64" fmla="*/ 4160 w 8400"/>
                  <a:gd name="T65" fmla="*/ 4960 h 11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400" h="11200">
                    <a:moveTo>
                      <a:pt x="4160" y="0"/>
                    </a:moveTo>
                    <a:cubicBezTo>
                      <a:pt x="1840" y="0"/>
                      <a:pt x="0" y="1840"/>
                      <a:pt x="0" y="4160"/>
                    </a:cubicBezTo>
                    <a:cubicBezTo>
                      <a:pt x="0" y="4960"/>
                      <a:pt x="240" y="5600"/>
                      <a:pt x="560" y="6240"/>
                    </a:cubicBezTo>
                    <a:cubicBezTo>
                      <a:pt x="560" y="6320"/>
                      <a:pt x="3760" y="11040"/>
                      <a:pt x="3760" y="11040"/>
                    </a:cubicBezTo>
                    <a:cubicBezTo>
                      <a:pt x="3840" y="11120"/>
                      <a:pt x="4000" y="11200"/>
                      <a:pt x="4160" y="11200"/>
                    </a:cubicBezTo>
                    <a:cubicBezTo>
                      <a:pt x="4320" y="11200"/>
                      <a:pt x="4480" y="11120"/>
                      <a:pt x="4560" y="11040"/>
                    </a:cubicBezTo>
                    <a:lnTo>
                      <a:pt x="7760" y="6320"/>
                    </a:lnTo>
                    <a:cubicBezTo>
                      <a:pt x="8160" y="5680"/>
                      <a:pt x="8400" y="4960"/>
                      <a:pt x="8400" y="4160"/>
                    </a:cubicBezTo>
                    <a:cubicBezTo>
                      <a:pt x="8400" y="1840"/>
                      <a:pt x="6480" y="0"/>
                      <a:pt x="4160" y="0"/>
                    </a:cubicBezTo>
                    <a:close/>
                    <a:moveTo>
                      <a:pt x="6960" y="5920"/>
                    </a:moveTo>
                    <a:lnTo>
                      <a:pt x="6960" y="5920"/>
                    </a:lnTo>
                    <a:cubicBezTo>
                      <a:pt x="6960" y="6000"/>
                      <a:pt x="6960" y="6000"/>
                      <a:pt x="6960" y="5920"/>
                    </a:cubicBezTo>
                    <a:lnTo>
                      <a:pt x="5600" y="8000"/>
                    </a:lnTo>
                    <a:lnTo>
                      <a:pt x="5600" y="8000"/>
                    </a:lnTo>
                    <a:lnTo>
                      <a:pt x="4160" y="10080"/>
                    </a:lnTo>
                    <a:lnTo>
                      <a:pt x="2720" y="8000"/>
                    </a:lnTo>
                    <a:lnTo>
                      <a:pt x="2720" y="8000"/>
                    </a:lnTo>
                    <a:lnTo>
                      <a:pt x="1360" y="6000"/>
                    </a:lnTo>
                    <a:lnTo>
                      <a:pt x="1360" y="6000"/>
                    </a:lnTo>
                    <a:cubicBezTo>
                      <a:pt x="1040" y="5440"/>
                      <a:pt x="800" y="4800"/>
                      <a:pt x="800" y="4160"/>
                    </a:cubicBezTo>
                    <a:cubicBezTo>
                      <a:pt x="800" y="2320"/>
                      <a:pt x="2320" y="800"/>
                      <a:pt x="4160" y="800"/>
                    </a:cubicBezTo>
                    <a:cubicBezTo>
                      <a:pt x="6000" y="800"/>
                      <a:pt x="7520" y="2240"/>
                      <a:pt x="7520" y="4080"/>
                    </a:cubicBezTo>
                    <a:cubicBezTo>
                      <a:pt x="7520" y="4800"/>
                      <a:pt x="7280" y="5440"/>
                      <a:pt x="6960" y="5920"/>
                    </a:cubicBezTo>
                    <a:close/>
                    <a:moveTo>
                      <a:pt x="4160" y="2480"/>
                    </a:moveTo>
                    <a:cubicBezTo>
                      <a:pt x="3200" y="2480"/>
                      <a:pt x="2480" y="3200"/>
                      <a:pt x="2480" y="4160"/>
                    </a:cubicBezTo>
                    <a:cubicBezTo>
                      <a:pt x="2480" y="5120"/>
                      <a:pt x="3200" y="5760"/>
                      <a:pt x="4160" y="5760"/>
                    </a:cubicBezTo>
                    <a:cubicBezTo>
                      <a:pt x="5120" y="5760"/>
                      <a:pt x="5840" y="5040"/>
                      <a:pt x="5840" y="4080"/>
                    </a:cubicBezTo>
                    <a:cubicBezTo>
                      <a:pt x="5840" y="3120"/>
                      <a:pt x="5120" y="2480"/>
                      <a:pt x="4160" y="2480"/>
                    </a:cubicBezTo>
                    <a:close/>
                    <a:moveTo>
                      <a:pt x="4160" y="4960"/>
                    </a:moveTo>
                    <a:cubicBezTo>
                      <a:pt x="3680" y="4960"/>
                      <a:pt x="3280" y="4560"/>
                      <a:pt x="3280" y="4160"/>
                    </a:cubicBezTo>
                    <a:cubicBezTo>
                      <a:pt x="3280" y="3760"/>
                      <a:pt x="3680" y="3360"/>
                      <a:pt x="4160" y="3360"/>
                    </a:cubicBezTo>
                    <a:cubicBezTo>
                      <a:pt x="4640" y="3360"/>
                      <a:pt x="5040" y="3760"/>
                      <a:pt x="5040" y="4160"/>
                    </a:cubicBezTo>
                    <a:cubicBezTo>
                      <a:pt x="5040" y="4560"/>
                      <a:pt x="4640" y="4960"/>
                      <a:pt x="4160" y="4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/>
                <a:endParaRPr lang="en-US" sz="179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07" y="3493037"/>
            <a:ext cx="2623512" cy="812592"/>
          </a:xfrm>
          <a:prstGeom prst="rect">
            <a:avLst/>
          </a:prstGeom>
          <a:blipFill>
            <a:blip r:embed="rId7">
              <a:alphaModFix amt="12000"/>
            </a:blip>
            <a:stretch>
              <a:fillRect/>
            </a:stretch>
          </a:blip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603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>
            <a:spLocks noGrp="1"/>
          </p:cNvSpPr>
          <p:nvPr>
            <p:ph type="title"/>
          </p:nvPr>
        </p:nvSpPr>
        <p:spPr>
          <a:xfrm>
            <a:off x="724848" y="16334"/>
            <a:ext cx="10515600" cy="1325525"/>
          </a:xfrm>
        </p:spPr>
        <p:txBody>
          <a:bodyPr>
            <a:normAutofit/>
          </a:bodyPr>
          <a:lstStyle/>
          <a:p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IP Protection</a:t>
            </a:r>
          </a:p>
        </p:txBody>
      </p:sp>
      <p:sp>
        <p:nvSpPr>
          <p:cNvPr id="15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pPr defTabSz="914309">
              <a:defRPr/>
            </a:pPr>
            <a:fld id="{40913930-5C5A-4CDC-AF4F-13FC2D3D294F}" type="slidenum">
              <a:rPr lang="zh-CN" altLang="en-US">
                <a:solidFill>
                  <a:srgbClr val="FFFFFF"/>
                </a:solidFill>
                <a:latin typeface="Arial"/>
              </a:rPr>
              <a:pPr defTabSz="914309">
                <a:defRPr/>
              </a:pPr>
              <a:t>5</a:t>
            </a:fld>
            <a:endParaRPr lang="zh-CN" alt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" y="106221"/>
            <a:ext cx="65" cy="24494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defTabSz="914309">
              <a:defRPr/>
            </a:pPr>
            <a:endParaRPr lang="en-US" altLang="en-US" sz="1799" dirty="0">
              <a:solidFill>
                <a:srgbClr val="000000"/>
              </a:solidFill>
              <a:ea typeface="Microsoft YaHei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647150" y="845114"/>
            <a:ext cx="10395707" cy="5368084"/>
            <a:chOff x="1475099" y="921179"/>
            <a:chExt cx="10396008" cy="5368239"/>
          </a:xfrm>
        </p:grpSpPr>
        <p:grpSp>
          <p:nvGrpSpPr>
            <p:cNvPr id="102" name="îSľîdê"/>
            <p:cNvGrpSpPr/>
            <p:nvPr/>
          </p:nvGrpSpPr>
          <p:grpSpPr>
            <a:xfrm>
              <a:off x="3245574" y="1412648"/>
              <a:ext cx="4817612" cy="4876770"/>
              <a:chOff x="4084147" y="2092187"/>
              <a:chExt cx="4023707" cy="4073117"/>
            </a:xfrm>
          </p:grpSpPr>
          <p:sp>
            <p:nvSpPr>
              <p:cNvPr id="113" name="ïṡľiďe"/>
              <p:cNvSpPr/>
              <p:nvPr/>
            </p:nvSpPr>
            <p:spPr bwMode="auto">
              <a:xfrm>
                <a:off x="4084147" y="2668249"/>
                <a:ext cx="2195147" cy="1828562"/>
              </a:xfrm>
              <a:custGeom>
                <a:avLst/>
                <a:gdLst/>
                <a:ahLst/>
                <a:cxnLst>
                  <a:cxn ang="0">
                    <a:pos x="126" y="396"/>
                  </a:cxn>
                  <a:cxn ang="0">
                    <a:pos x="76" y="153"/>
                  </a:cxn>
                  <a:cxn ang="0">
                    <a:pos x="475" y="73"/>
                  </a:cxn>
                  <a:cxn ang="0">
                    <a:pos x="225" y="182"/>
                  </a:cxn>
                  <a:cxn ang="0">
                    <a:pos x="126" y="396"/>
                  </a:cxn>
                </a:cxnLst>
                <a:rect l="0" t="0" r="r" b="b"/>
                <a:pathLst>
                  <a:path w="475" h="396">
                    <a:moveTo>
                      <a:pt x="126" y="396"/>
                    </a:moveTo>
                    <a:cubicBezTo>
                      <a:pt x="126" y="396"/>
                      <a:pt x="0" y="278"/>
                      <a:pt x="76" y="153"/>
                    </a:cubicBezTo>
                    <a:cubicBezTo>
                      <a:pt x="168" y="0"/>
                      <a:pt x="475" y="73"/>
                      <a:pt x="475" y="73"/>
                    </a:cubicBezTo>
                    <a:cubicBezTo>
                      <a:pt x="475" y="73"/>
                      <a:pt x="318" y="70"/>
                      <a:pt x="225" y="182"/>
                    </a:cubicBezTo>
                    <a:cubicBezTo>
                      <a:pt x="160" y="261"/>
                      <a:pt x="126" y="396"/>
                      <a:pt x="126" y="39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914309">
                  <a:defRPr/>
                </a:pPr>
                <a:endParaRPr sz="1799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íṥļîďê"/>
              <p:cNvSpPr/>
              <p:nvPr/>
            </p:nvSpPr>
            <p:spPr bwMode="auto">
              <a:xfrm>
                <a:off x="5371557" y="2092187"/>
                <a:ext cx="1911479" cy="1793649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215" y="33"/>
                  </a:cxn>
                  <a:cxn ang="0">
                    <a:pos x="414" y="388"/>
                  </a:cxn>
                  <a:cxn ang="0">
                    <a:pos x="234" y="184"/>
                  </a:cxn>
                  <a:cxn ang="0">
                    <a:pos x="0" y="157"/>
                  </a:cxn>
                </a:cxnLst>
                <a:rect l="0" t="0" r="r" b="b"/>
                <a:pathLst>
                  <a:path w="414" h="388">
                    <a:moveTo>
                      <a:pt x="0" y="157"/>
                    </a:moveTo>
                    <a:cubicBezTo>
                      <a:pt x="0" y="157"/>
                      <a:pt x="73" y="0"/>
                      <a:pt x="215" y="33"/>
                    </a:cubicBezTo>
                    <a:cubicBezTo>
                      <a:pt x="389" y="74"/>
                      <a:pt x="414" y="388"/>
                      <a:pt x="414" y="388"/>
                    </a:cubicBezTo>
                    <a:cubicBezTo>
                      <a:pt x="414" y="388"/>
                      <a:pt x="370" y="238"/>
                      <a:pt x="234" y="184"/>
                    </a:cubicBezTo>
                    <a:cubicBezTo>
                      <a:pt x="139" y="146"/>
                      <a:pt x="0" y="157"/>
                      <a:pt x="0" y="15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914309">
                  <a:defRPr/>
                </a:pPr>
                <a:endParaRPr sz="1799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ïṥľîḓê"/>
              <p:cNvSpPr/>
              <p:nvPr/>
            </p:nvSpPr>
            <p:spPr bwMode="auto">
              <a:xfrm>
                <a:off x="6763709" y="2969371"/>
                <a:ext cx="1344145" cy="2151506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276" y="167"/>
                  </a:cxn>
                  <a:cxn ang="0">
                    <a:pos x="0" y="466"/>
                  </a:cxn>
                  <a:cxn ang="0">
                    <a:pos x="138" y="231"/>
                  </a:cxn>
                  <a:cxn ang="0">
                    <a:pos x="92" y="0"/>
                  </a:cxn>
                </a:cxnLst>
                <a:rect l="0" t="0" r="r" b="b"/>
                <a:pathLst>
                  <a:path w="291" h="466">
                    <a:moveTo>
                      <a:pt x="92" y="0"/>
                    </a:moveTo>
                    <a:cubicBezTo>
                      <a:pt x="92" y="0"/>
                      <a:pt x="264" y="21"/>
                      <a:pt x="276" y="167"/>
                    </a:cubicBezTo>
                    <a:cubicBezTo>
                      <a:pt x="291" y="345"/>
                      <a:pt x="0" y="466"/>
                      <a:pt x="0" y="466"/>
                    </a:cubicBezTo>
                    <a:cubicBezTo>
                      <a:pt x="0" y="466"/>
                      <a:pt x="129" y="377"/>
                      <a:pt x="138" y="231"/>
                    </a:cubicBezTo>
                    <a:cubicBezTo>
                      <a:pt x="144" y="129"/>
                      <a:pt x="92" y="0"/>
                      <a:pt x="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914309">
                  <a:defRPr/>
                </a:pPr>
                <a:endParaRPr sz="1799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ïṩlïde"/>
              <p:cNvSpPr/>
              <p:nvPr/>
            </p:nvSpPr>
            <p:spPr bwMode="auto">
              <a:xfrm>
                <a:off x="5428291" y="4794975"/>
                <a:ext cx="2326070" cy="1370329"/>
              </a:xfrm>
              <a:custGeom>
                <a:avLst/>
                <a:gdLst/>
                <a:ahLst/>
                <a:cxnLst>
                  <a:cxn ang="0">
                    <a:pos x="471" y="0"/>
                  </a:cxn>
                  <a:cxn ang="0">
                    <a:pos x="370" y="226"/>
                  </a:cxn>
                  <a:cxn ang="0">
                    <a:pos x="0" y="56"/>
                  </a:cxn>
                  <a:cxn ang="0">
                    <a:pos x="266" y="115"/>
                  </a:cxn>
                  <a:cxn ang="0">
                    <a:pos x="471" y="0"/>
                  </a:cxn>
                </a:cxnLst>
                <a:rect l="0" t="0" r="r" b="b"/>
                <a:pathLst>
                  <a:path w="504" h="296">
                    <a:moveTo>
                      <a:pt x="471" y="0"/>
                    </a:moveTo>
                    <a:cubicBezTo>
                      <a:pt x="471" y="0"/>
                      <a:pt x="504" y="170"/>
                      <a:pt x="370" y="226"/>
                    </a:cubicBezTo>
                    <a:cubicBezTo>
                      <a:pt x="205" y="296"/>
                      <a:pt x="0" y="56"/>
                      <a:pt x="0" y="56"/>
                    </a:cubicBezTo>
                    <a:cubicBezTo>
                      <a:pt x="0" y="56"/>
                      <a:pt x="124" y="151"/>
                      <a:pt x="266" y="115"/>
                    </a:cubicBezTo>
                    <a:cubicBezTo>
                      <a:pt x="365" y="89"/>
                      <a:pt x="471" y="0"/>
                      <a:pt x="4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914309">
                  <a:defRPr/>
                </a:pPr>
                <a:endParaRPr sz="1799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ïŝlïḍe"/>
              <p:cNvSpPr/>
              <p:nvPr/>
            </p:nvSpPr>
            <p:spPr bwMode="auto">
              <a:xfrm>
                <a:off x="4367813" y="3751954"/>
                <a:ext cx="1680182" cy="2374074"/>
              </a:xfrm>
              <a:custGeom>
                <a:avLst/>
                <a:gdLst/>
                <a:ahLst/>
                <a:cxnLst>
                  <a:cxn ang="0">
                    <a:pos x="363" y="431"/>
                  </a:cxn>
                  <a:cxn ang="0">
                    <a:pos x="116" y="404"/>
                  </a:cxn>
                  <a:cxn ang="0">
                    <a:pos x="164" y="0"/>
                  </a:cxn>
                  <a:cxn ang="0">
                    <a:pos x="190" y="271"/>
                  </a:cxn>
                  <a:cxn ang="0">
                    <a:pos x="363" y="431"/>
                  </a:cxn>
                </a:cxnLst>
                <a:rect l="0" t="0" r="r" b="b"/>
                <a:pathLst>
                  <a:path w="363" h="514">
                    <a:moveTo>
                      <a:pt x="363" y="431"/>
                    </a:moveTo>
                    <a:cubicBezTo>
                      <a:pt x="363" y="431"/>
                      <a:pt x="212" y="514"/>
                      <a:pt x="116" y="404"/>
                    </a:cubicBezTo>
                    <a:cubicBezTo>
                      <a:pt x="0" y="269"/>
                      <a:pt x="164" y="0"/>
                      <a:pt x="164" y="0"/>
                    </a:cubicBezTo>
                    <a:cubicBezTo>
                      <a:pt x="164" y="0"/>
                      <a:pt x="112" y="147"/>
                      <a:pt x="190" y="271"/>
                    </a:cubicBezTo>
                    <a:cubicBezTo>
                      <a:pt x="245" y="357"/>
                      <a:pt x="363" y="431"/>
                      <a:pt x="363" y="43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914309">
                  <a:defRPr/>
                </a:pPr>
                <a:endParaRPr sz="1799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18" name="ïṧliḍè"/>
              <p:cNvGrpSpPr/>
              <p:nvPr/>
            </p:nvGrpSpPr>
            <p:grpSpPr>
              <a:xfrm>
                <a:off x="4560017" y="3277267"/>
                <a:ext cx="298494" cy="459220"/>
                <a:chOff x="4235451" y="4579938"/>
                <a:chExt cx="123825" cy="190499"/>
              </a:xfrm>
              <a:solidFill>
                <a:schemeClr val="bg1"/>
              </a:solidFill>
            </p:grpSpPr>
            <p:sp>
              <p:nvSpPr>
                <p:cNvPr id="149" name="îṣļïďê"/>
                <p:cNvSpPr/>
                <p:nvPr/>
              </p:nvSpPr>
              <p:spPr bwMode="auto">
                <a:xfrm>
                  <a:off x="4235451" y="4721225"/>
                  <a:ext cx="123825" cy="49212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8" y="17"/>
                    </a:cxn>
                    <a:cxn ang="0">
                      <a:pos x="12" y="16"/>
                    </a:cxn>
                    <a:cxn ang="0">
                      <a:pos x="30" y="15"/>
                    </a:cxn>
                    <a:cxn ang="0">
                      <a:pos x="43" y="3"/>
                    </a:cxn>
                    <a:cxn ang="0">
                      <a:pos x="40" y="2"/>
                    </a:cxn>
                    <a:cxn ang="0">
                      <a:pos x="33" y="8"/>
                    </a:cxn>
                    <a:cxn ang="0">
                      <a:pos x="17" y="7"/>
                    </a:cxn>
                    <a:cxn ang="0">
                      <a:pos x="30" y="5"/>
                    </a:cxn>
                    <a:cxn ang="0">
                      <a:pos x="28" y="2"/>
                    </a:cxn>
                    <a:cxn ang="0">
                      <a:pos x="15" y="2"/>
                    </a:cxn>
                    <a:cxn ang="0">
                      <a:pos x="7" y="1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43" h="17">
                      <a:moveTo>
                        <a:pt x="0" y="8"/>
                      </a:moveTo>
                      <a:cubicBezTo>
                        <a:pt x="0" y="11"/>
                        <a:pt x="5" y="16"/>
                        <a:pt x="8" y="17"/>
                      </a:cubicBezTo>
                      <a:cubicBezTo>
                        <a:pt x="9" y="17"/>
                        <a:pt x="10" y="16"/>
                        <a:pt x="12" y="16"/>
                      </a:cubicBezTo>
                      <a:cubicBezTo>
                        <a:pt x="12" y="16"/>
                        <a:pt x="26" y="17"/>
                        <a:pt x="30" y="15"/>
                      </a:cubicBezTo>
                      <a:cubicBezTo>
                        <a:pt x="33" y="14"/>
                        <a:pt x="43" y="5"/>
                        <a:pt x="43" y="3"/>
                      </a:cubicBezTo>
                      <a:cubicBezTo>
                        <a:pt x="43" y="1"/>
                        <a:pt x="42" y="0"/>
                        <a:pt x="40" y="2"/>
                      </a:cubicBezTo>
                      <a:cubicBezTo>
                        <a:pt x="37" y="3"/>
                        <a:pt x="35" y="6"/>
                        <a:pt x="33" y="8"/>
                      </a:cubicBezTo>
                      <a:cubicBezTo>
                        <a:pt x="29" y="11"/>
                        <a:pt x="21" y="12"/>
                        <a:pt x="17" y="7"/>
                      </a:cubicBezTo>
                      <a:cubicBezTo>
                        <a:pt x="17" y="7"/>
                        <a:pt x="28" y="8"/>
                        <a:pt x="30" y="5"/>
                      </a:cubicBezTo>
                      <a:cubicBezTo>
                        <a:pt x="31" y="3"/>
                        <a:pt x="30" y="1"/>
                        <a:pt x="28" y="2"/>
                      </a:cubicBezTo>
                      <a:cubicBezTo>
                        <a:pt x="26" y="2"/>
                        <a:pt x="17" y="2"/>
                        <a:pt x="15" y="2"/>
                      </a:cubicBezTo>
                      <a:cubicBezTo>
                        <a:pt x="12" y="1"/>
                        <a:pt x="8" y="0"/>
                        <a:pt x="7" y="1"/>
                      </a:cubicBezTo>
                      <a:cubicBezTo>
                        <a:pt x="5" y="2"/>
                        <a:pt x="1" y="5"/>
                        <a:pt x="0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0" name="išļiḋe"/>
                <p:cNvSpPr/>
                <p:nvPr/>
              </p:nvSpPr>
              <p:spPr bwMode="auto">
                <a:xfrm>
                  <a:off x="4281488" y="4695825"/>
                  <a:ext cx="49213" cy="19050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2" y="4"/>
                    </a:cxn>
                    <a:cxn ang="0">
                      <a:pos x="5" y="4"/>
                    </a:cxn>
                    <a:cxn ang="0">
                      <a:pos x="5" y="4"/>
                    </a:cxn>
                    <a:cxn ang="0">
                      <a:pos x="9" y="7"/>
                    </a:cxn>
                    <a:cxn ang="0">
                      <a:pos x="13" y="4"/>
                    </a:cxn>
                    <a:cxn ang="0">
                      <a:pos x="12" y="4"/>
                    </a:cxn>
                    <a:cxn ang="0">
                      <a:pos x="15" y="4"/>
                    </a:cxn>
                    <a:cxn ang="0">
                      <a:pos x="17" y="2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7" h="7">
                      <a:moveTo>
                        <a:pt x="15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6"/>
                        <a:pt x="6" y="7"/>
                        <a:pt x="9" y="7"/>
                      </a:cubicBezTo>
                      <a:cubicBezTo>
                        <a:pt x="11" y="7"/>
                        <a:pt x="13" y="6"/>
                        <a:pt x="13" y="4"/>
                      </a:cubicBezTo>
                      <a:cubicBezTo>
                        <a:pt x="13" y="4"/>
                        <a:pt x="12" y="4"/>
                        <a:pt x="12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6" y="4"/>
                        <a:pt x="17" y="3"/>
                        <a:pt x="17" y="2"/>
                      </a:cubicBezTo>
                      <a:cubicBezTo>
                        <a:pt x="17" y="1"/>
                        <a:pt x="16" y="0"/>
                        <a:pt x="1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1" name="ïṩļïďê"/>
                <p:cNvSpPr/>
                <p:nvPr/>
              </p:nvSpPr>
              <p:spPr bwMode="auto">
                <a:xfrm>
                  <a:off x="4260851" y="4579938"/>
                  <a:ext cx="88900" cy="100012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0" y="16"/>
                    </a:cxn>
                    <a:cxn ang="0">
                      <a:pos x="7" y="35"/>
                    </a:cxn>
                    <a:cxn ang="0">
                      <a:pos x="25" y="35"/>
                    </a:cxn>
                    <a:cxn ang="0">
                      <a:pos x="31" y="16"/>
                    </a:cxn>
                    <a:cxn ang="0">
                      <a:pos x="16" y="0"/>
                    </a:cxn>
                    <a:cxn ang="0">
                      <a:pos x="19" y="21"/>
                    </a:cxn>
                    <a:cxn ang="0">
                      <a:pos x="16" y="19"/>
                    </a:cxn>
                    <a:cxn ang="0">
                      <a:pos x="12" y="21"/>
                    </a:cxn>
                    <a:cxn ang="0">
                      <a:pos x="12" y="17"/>
                    </a:cxn>
                    <a:cxn ang="0">
                      <a:pos x="9" y="14"/>
                    </a:cxn>
                    <a:cxn ang="0">
                      <a:pos x="14" y="13"/>
                    </a:cxn>
                    <a:cxn ang="0">
                      <a:pos x="16" y="9"/>
                    </a:cxn>
                    <a:cxn ang="0">
                      <a:pos x="17" y="13"/>
                    </a:cxn>
                    <a:cxn ang="0">
                      <a:pos x="22" y="14"/>
                    </a:cxn>
                    <a:cxn ang="0">
                      <a:pos x="19" y="17"/>
                    </a:cxn>
                    <a:cxn ang="0">
                      <a:pos x="19" y="21"/>
                    </a:cxn>
                  </a:cxnLst>
                  <a:rect l="0" t="0" r="r" b="b"/>
                  <a:pathLst>
                    <a:path w="31" h="35">
                      <a:moveTo>
                        <a:pt x="16" y="0"/>
                      </a:move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3"/>
                        <a:pt x="7" y="27"/>
                        <a:pt x="7" y="35"/>
                      </a:cubicBezTo>
                      <a:cubicBezTo>
                        <a:pt x="25" y="35"/>
                        <a:pt x="25" y="35"/>
                        <a:pt x="25" y="35"/>
                      </a:cubicBezTo>
                      <a:cubicBezTo>
                        <a:pt x="25" y="27"/>
                        <a:pt x="31" y="23"/>
                        <a:pt x="31" y="16"/>
                      </a:cubicBezTo>
                      <a:cubicBezTo>
                        <a:pt x="31" y="7"/>
                        <a:pt x="24" y="0"/>
                        <a:pt x="16" y="0"/>
                      </a:cubicBezTo>
                      <a:close/>
                      <a:moveTo>
                        <a:pt x="19" y="21"/>
                      </a:moveTo>
                      <a:cubicBezTo>
                        <a:pt x="16" y="19"/>
                        <a:pt x="16" y="19"/>
                        <a:pt x="16" y="1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12" y="17"/>
                        <a:pt x="12" y="17"/>
                        <a:pt x="12" y="17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22" y="14"/>
                        <a:pt x="22" y="14"/>
                        <a:pt x="22" y="14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lnTo>
                        <a:pt x="19" y="2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2" name="îṣ1ïḑé"/>
                <p:cNvSpPr/>
                <p:nvPr/>
              </p:nvSpPr>
              <p:spPr bwMode="auto">
                <a:xfrm>
                  <a:off x="4281488" y="4683125"/>
                  <a:ext cx="49213" cy="9525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16" y="3"/>
                    </a:cxn>
                    <a:cxn ang="0">
                      <a:pos x="17" y="2"/>
                    </a:cxn>
                    <a:cxn ang="0">
                      <a:pos x="16" y="0"/>
                    </a:cxn>
                    <a:cxn ang="0">
                      <a:pos x="1" y="0"/>
                    </a:cxn>
                    <a:cxn ang="0">
                      <a:pos x="0" y="2"/>
                    </a:cxn>
                    <a:cxn ang="0">
                      <a:pos x="1" y="3"/>
                    </a:cxn>
                  </a:cxnLst>
                  <a:rect l="0" t="0" r="r" b="b"/>
                  <a:pathLst>
                    <a:path w="17" h="3">
                      <a:moveTo>
                        <a:pt x="1" y="3"/>
                      </a:move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7" y="3"/>
                        <a:pt x="17" y="2"/>
                        <a:pt x="17" y="2"/>
                      </a:cubicBezTo>
                      <a:cubicBezTo>
                        <a:pt x="17" y="1"/>
                        <a:pt x="17" y="0"/>
                        <a:pt x="16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3"/>
                        <a:pt x="1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9" name="ï$ḻíḓe"/>
              <p:cNvGrpSpPr/>
              <p:nvPr/>
            </p:nvGrpSpPr>
            <p:grpSpPr>
              <a:xfrm>
                <a:off x="5893528" y="2352964"/>
                <a:ext cx="478369" cy="392590"/>
                <a:chOff x="2551113" y="4586288"/>
                <a:chExt cx="230188" cy="188912"/>
              </a:xfrm>
              <a:solidFill>
                <a:schemeClr val="bg1"/>
              </a:solidFill>
            </p:grpSpPr>
            <p:sp>
              <p:nvSpPr>
                <p:cNvPr id="141" name="ïSlíde"/>
                <p:cNvSpPr/>
                <p:nvPr/>
              </p:nvSpPr>
              <p:spPr bwMode="auto">
                <a:xfrm>
                  <a:off x="2732088" y="4678363"/>
                  <a:ext cx="20638" cy="19050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2" name="ïṩ1íďè"/>
                <p:cNvSpPr/>
                <p:nvPr/>
              </p:nvSpPr>
              <p:spPr bwMode="auto">
                <a:xfrm>
                  <a:off x="2697163" y="4679950"/>
                  <a:ext cx="49213" cy="95250"/>
                </a:xfrm>
                <a:custGeom>
                  <a:avLst/>
                  <a:gdLst/>
                  <a:ahLst/>
                  <a:cxnLst>
                    <a:cxn ang="0">
                      <a:pos x="17" y="29"/>
                    </a:cxn>
                    <a:cxn ang="0">
                      <a:pos x="12" y="20"/>
                    </a:cxn>
                    <a:cxn ang="0">
                      <a:pos x="13" y="18"/>
                    </a:cxn>
                    <a:cxn ang="0">
                      <a:pos x="15" y="11"/>
                    </a:cxn>
                    <a:cxn ang="0">
                      <a:pos x="14" y="8"/>
                    </a:cxn>
                    <a:cxn ang="0">
                      <a:pos x="7" y="1"/>
                    </a:cxn>
                    <a:cxn ang="0">
                      <a:pos x="4" y="1"/>
                    </a:cxn>
                    <a:cxn ang="0">
                      <a:pos x="4" y="4"/>
                    </a:cxn>
                    <a:cxn ang="0">
                      <a:pos x="8" y="9"/>
                    </a:cxn>
                    <a:cxn ang="0">
                      <a:pos x="4" y="6"/>
                    </a:cxn>
                    <a:cxn ang="0">
                      <a:pos x="1" y="7"/>
                    </a:cxn>
                    <a:cxn ang="0">
                      <a:pos x="2" y="10"/>
                    </a:cxn>
                    <a:cxn ang="0">
                      <a:pos x="6" y="13"/>
                    </a:cxn>
                    <a:cxn ang="0">
                      <a:pos x="7" y="13"/>
                    </a:cxn>
                    <a:cxn ang="0">
                      <a:pos x="5" y="22"/>
                    </a:cxn>
                    <a:cxn ang="0">
                      <a:pos x="4" y="29"/>
                    </a:cxn>
                    <a:cxn ang="0">
                      <a:pos x="3" y="30"/>
                    </a:cxn>
                    <a:cxn ang="0">
                      <a:pos x="5" y="33"/>
                    </a:cxn>
                    <a:cxn ang="0">
                      <a:pos x="5" y="33"/>
                    </a:cxn>
                    <a:cxn ang="0">
                      <a:pos x="8" y="31"/>
                    </a:cxn>
                    <a:cxn ang="0">
                      <a:pos x="9" y="25"/>
                    </a:cxn>
                    <a:cxn ang="0">
                      <a:pos x="13" y="31"/>
                    </a:cxn>
                    <a:cxn ang="0">
                      <a:pos x="16" y="32"/>
                    </a:cxn>
                    <a:cxn ang="0">
                      <a:pos x="17" y="29"/>
                    </a:cxn>
                  </a:cxnLst>
                  <a:rect l="0" t="0" r="r" b="b"/>
                  <a:pathLst>
                    <a:path w="17" h="33">
                      <a:moveTo>
                        <a:pt x="17" y="29"/>
                      </a:move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3" y="20"/>
                        <a:pt x="13" y="19"/>
                        <a:pt x="13" y="18"/>
                      </a:cubicBezTo>
                      <a:cubicBezTo>
                        <a:pt x="15" y="11"/>
                        <a:pt x="15" y="11"/>
                        <a:pt x="15" y="11"/>
                      </a:cubicBezTo>
                      <a:cubicBezTo>
                        <a:pt x="15" y="10"/>
                        <a:pt x="15" y="9"/>
                        <a:pt x="14" y="8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5" y="0"/>
                        <a:pt x="4" y="1"/>
                      </a:cubicBezTo>
                      <a:cubicBezTo>
                        <a:pt x="3" y="2"/>
                        <a:pt x="3" y="3"/>
                        <a:pt x="4" y="4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3" y="6"/>
                        <a:pt x="1" y="6"/>
                        <a:pt x="1" y="7"/>
                      </a:cubicBezTo>
                      <a:cubicBezTo>
                        <a:pt x="0" y="9"/>
                        <a:pt x="1" y="10"/>
                        <a:pt x="2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16"/>
                        <a:pt x="6" y="19"/>
                        <a:pt x="5" y="22"/>
                      </a:cubicBezTo>
                      <a:cubicBezTo>
                        <a:pt x="5" y="24"/>
                        <a:pt x="4" y="26"/>
                        <a:pt x="4" y="29"/>
                      </a:cubicBezTo>
                      <a:cubicBezTo>
                        <a:pt x="4" y="29"/>
                        <a:pt x="3" y="30"/>
                        <a:pt x="3" y="30"/>
                      </a:cubicBezTo>
                      <a:cubicBezTo>
                        <a:pt x="3" y="31"/>
                        <a:pt x="4" y="33"/>
                        <a:pt x="5" y="33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6" y="33"/>
                        <a:pt x="7" y="32"/>
                        <a:pt x="8" y="3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13" y="31"/>
                        <a:pt x="13" y="31"/>
                        <a:pt x="13" y="31"/>
                      </a:cubicBezTo>
                      <a:cubicBezTo>
                        <a:pt x="13" y="32"/>
                        <a:pt x="14" y="33"/>
                        <a:pt x="16" y="32"/>
                      </a:cubicBezTo>
                      <a:cubicBezTo>
                        <a:pt x="17" y="32"/>
                        <a:pt x="17" y="31"/>
                        <a:pt x="17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3" name="isļíḍê"/>
                <p:cNvSpPr/>
                <p:nvPr/>
              </p:nvSpPr>
              <p:spPr bwMode="auto">
                <a:xfrm>
                  <a:off x="2565401" y="4678363"/>
                  <a:ext cx="20638" cy="19050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4" name="iṧliďé"/>
                <p:cNvSpPr/>
                <p:nvPr/>
              </p:nvSpPr>
              <p:spPr bwMode="auto">
                <a:xfrm>
                  <a:off x="2571751" y="4679950"/>
                  <a:ext cx="49213" cy="95250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5" y="20"/>
                    </a:cxn>
                    <a:cxn ang="0">
                      <a:pos x="3" y="18"/>
                    </a:cxn>
                    <a:cxn ang="0">
                      <a:pos x="2" y="11"/>
                    </a:cxn>
                    <a:cxn ang="0">
                      <a:pos x="3" y="8"/>
                    </a:cxn>
                    <a:cxn ang="0">
                      <a:pos x="10" y="1"/>
                    </a:cxn>
                    <a:cxn ang="0">
                      <a:pos x="13" y="1"/>
                    </a:cxn>
                    <a:cxn ang="0">
                      <a:pos x="13" y="4"/>
                    </a:cxn>
                    <a:cxn ang="0">
                      <a:pos x="9" y="9"/>
                    </a:cxn>
                    <a:cxn ang="0">
                      <a:pos x="13" y="6"/>
                    </a:cxn>
                    <a:cxn ang="0">
                      <a:pos x="16" y="7"/>
                    </a:cxn>
                    <a:cxn ang="0">
                      <a:pos x="15" y="10"/>
                    </a:cxn>
                    <a:cxn ang="0">
                      <a:pos x="10" y="13"/>
                    </a:cxn>
                    <a:cxn ang="0">
                      <a:pos x="10" y="13"/>
                    </a:cxn>
                    <a:cxn ang="0">
                      <a:pos x="11" y="22"/>
                    </a:cxn>
                    <a:cxn ang="0">
                      <a:pos x="13" y="29"/>
                    </a:cxn>
                    <a:cxn ang="0">
                      <a:pos x="14" y="30"/>
                    </a:cxn>
                    <a:cxn ang="0">
                      <a:pos x="12" y="33"/>
                    </a:cxn>
                    <a:cxn ang="0">
                      <a:pos x="11" y="33"/>
                    </a:cxn>
                    <a:cxn ang="0">
                      <a:pos x="9" y="31"/>
                    </a:cxn>
                    <a:cxn ang="0">
                      <a:pos x="8" y="25"/>
                    </a:cxn>
                    <a:cxn ang="0">
                      <a:pos x="4" y="31"/>
                    </a:cxn>
                    <a:cxn ang="0">
                      <a:pos x="1" y="32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17" h="33">
                      <a:moveTo>
                        <a:pt x="0" y="29"/>
                      </a:move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4" y="20"/>
                        <a:pt x="4" y="19"/>
                        <a:pt x="3" y="18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2" y="9"/>
                        <a:pt x="3" y="8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1" y="0"/>
                        <a:pt x="12" y="0"/>
                        <a:pt x="13" y="1"/>
                      </a:cubicBezTo>
                      <a:cubicBezTo>
                        <a:pt x="14" y="2"/>
                        <a:pt x="14" y="3"/>
                        <a:pt x="13" y="4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4" y="6"/>
                        <a:pt x="16" y="6"/>
                        <a:pt x="16" y="7"/>
                      </a:cubicBezTo>
                      <a:cubicBezTo>
                        <a:pt x="17" y="9"/>
                        <a:pt x="16" y="10"/>
                        <a:pt x="15" y="10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0" y="16"/>
                        <a:pt x="11" y="19"/>
                        <a:pt x="11" y="22"/>
                      </a:cubicBezTo>
                      <a:cubicBezTo>
                        <a:pt x="12" y="24"/>
                        <a:pt x="13" y="26"/>
                        <a:pt x="13" y="29"/>
                      </a:cubicBezTo>
                      <a:cubicBezTo>
                        <a:pt x="13" y="29"/>
                        <a:pt x="13" y="30"/>
                        <a:pt x="14" y="30"/>
                      </a:cubicBezTo>
                      <a:cubicBezTo>
                        <a:pt x="14" y="31"/>
                        <a:pt x="13" y="33"/>
                        <a:pt x="12" y="33"/>
                      </a:cubicBezTo>
                      <a:cubicBezTo>
                        <a:pt x="12" y="33"/>
                        <a:pt x="12" y="33"/>
                        <a:pt x="11" y="33"/>
                      </a:cubicBezTo>
                      <a:cubicBezTo>
                        <a:pt x="10" y="33"/>
                        <a:pt x="10" y="32"/>
                        <a:pt x="9" y="31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4" y="32"/>
                        <a:pt x="2" y="33"/>
                        <a:pt x="1" y="32"/>
                      </a:cubicBezTo>
                      <a:cubicBezTo>
                        <a:pt x="0" y="32"/>
                        <a:pt x="0" y="31"/>
                        <a:pt x="0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5" name="íSḷíḍê"/>
                <p:cNvSpPr/>
                <p:nvPr/>
              </p:nvSpPr>
              <p:spPr bwMode="auto">
                <a:xfrm>
                  <a:off x="2649538" y="4692650"/>
                  <a:ext cx="19050" cy="22225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6" name="išḻiďê"/>
                <p:cNvSpPr/>
                <p:nvPr/>
              </p:nvSpPr>
              <p:spPr bwMode="auto">
                <a:xfrm>
                  <a:off x="2625726" y="4689475"/>
                  <a:ext cx="63500" cy="85725"/>
                </a:xfrm>
                <a:custGeom>
                  <a:avLst/>
                  <a:gdLst/>
                  <a:ahLst/>
                  <a:cxnLst>
                    <a:cxn ang="0">
                      <a:pos x="19" y="18"/>
                    </a:cxn>
                    <a:cxn ang="0">
                      <a:pos x="17" y="18"/>
                    </a:cxn>
                    <a:cxn ang="0">
                      <a:pos x="17" y="14"/>
                    </a:cxn>
                    <a:cxn ang="0">
                      <a:pos x="21" y="11"/>
                    </a:cxn>
                    <a:cxn ang="0">
                      <a:pos x="22" y="9"/>
                    </a:cxn>
                    <a:cxn ang="0">
                      <a:pos x="22" y="3"/>
                    </a:cxn>
                    <a:cxn ang="0">
                      <a:pos x="20" y="0"/>
                    </a:cxn>
                    <a:cxn ang="0">
                      <a:pos x="17" y="3"/>
                    </a:cxn>
                    <a:cxn ang="0">
                      <a:pos x="17" y="8"/>
                    </a:cxn>
                    <a:cxn ang="0">
                      <a:pos x="12" y="12"/>
                    </a:cxn>
                    <a:cxn ang="0">
                      <a:pos x="7" y="9"/>
                    </a:cxn>
                    <a:cxn ang="0">
                      <a:pos x="5" y="5"/>
                    </a:cxn>
                    <a:cxn ang="0">
                      <a:pos x="2" y="4"/>
                    </a:cxn>
                    <a:cxn ang="0">
                      <a:pos x="1" y="7"/>
                    </a:cxn>
                    <a:cxn ang="0">
                      <a:pos x="3" y="12"/>
                    </a:cxn>
                    <a:cxn ang="0">
                      <a:pos x="4" y="13"/>
                    </a:cxn>
                    <a:cxn ang="0">
                      <a:pos x="8" y="15"/>
                    </a:cxn>
                    <a:cxn ang="0">
                      <a:pos x="8" y="23"/>
                    </a:cxn>
                    <a:cxn ang="0">
                      <a:pos x="8" y="23"/>
                    </a:cxn>
                    <a:cxn ang="0">
                      <a:pos x="8" y="26"/>
                    </a:cxn>
                    <a:cxn ang="0">
                      <a:pos x="2" y="26"/>
                    </a:cxn>
                    <a:cxn ang="0">
                      <a:pos x="0" y="28"/>
                    </a:cxn>
                    <a:cxn ang="0">
                      <a:pos x="2" y="30"/>
                    </a:cxn>
                    <a:cxn ang="0">
                      <a:pos x="11" y="30"/>
                    </a:cxn>
                    <a:cxn ang="0">
                      <a:pos x="13" y="28"/>
                    </a:cxn>
                    <a:cxn ang="0">
                      <a:pos x="13" y="23"/>
                    </a:cxn>
                    <a:cxn ang="0">
                      <a:pos x="17" y="23"/>
                    </a:cxn>
                    <a:cxn ang="0">
                      <a:pos x="17" y="28"/>
                    </a:cxn>
                    <a:cxn ang="0">
                      <a:pos x="19" y="30"/>
                    </a:cxn>
                    <a:cxn ang="0">
                      <a:pos x="22" y="28"/>
                    </a:cxn>
                    <a:cxn ang="0">
                      <a:pos x="22" y="20"/>
                    </a:cxn>
                    <a:cxn ang="0">
                      <a:pos x="19" y="18"/>
                    </a:cxn>
                  </a:cxnLst>
                  <a:rect l="0" t="0" r="r" b="b"/>
                  <a:pathLst>
                    <a:path w="22" h="30">
                      <a:moveTo>
                        <a:pt x="19" y="18"/>
                      </a:move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2" y="10"/>
                        <a:pt x="22" y="10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7" y="3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4"/>
                        <a:pt x="3" y="3"/>
                        <a:pt x="2" y="4"/>
                      </a:cubicBezTo>
                      <a:cubicBezTo>
                        <a:pt x="1" y="4"/>
                        <a:pt x="1" y="5"/>
                        <a:pt x="1" y="7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3"/>
                        <a:pt x="4" y="13"/>
                        <a:pt x="4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8" y="26"/>
                        <a:pt x="8" y="26"/>
                        <a:pt x="8" y="26"/>
                      </a:cubicBezTo>
                      <a:cubicBezTo>
                        <a:pt x="2" y="26"/>
                        <a:pt x="2" y="26"/>
                        <a:pt x="2" y="26"/>
                      </a:cubicBezTo>
                      <a:cubicBezTo>
                        <a:pt x="1" y="26"/>
                        <a:pt x="0" y="27"/>
                        <a:pt x="0" y="28"/>
                      </a:cubicBezTo>
                      <a:cubicBezTo>
                        <a:pt x="0" y="29"/>
                        <a:pt x="1" y="30"/>
                        <a:pt x="2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2" y="30"/>
                        <a:pt x="13" y="29"/>
                        <a:pt x="13" y="28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8"/>
                        <a:pt x="17" y="28"/>
                        <a:pt x="17" y="28"/>
                      </a:cubicBezTo>
                      <a:cubicBezTo>
                        <a:pt x="17" y="29"/>
                        <a:pt x="18" y="30"/>
                        <a:pt x="19" y="30"/>
                      </a:cubicBezTo>
                      <a:cubicBezTo>
                        <a:pt x="21" y="30"/>
                        <a:pt x="22" y="29"/>
                        <a:pt x="22" y="28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9"/>
                        <a:pt x="21" y="18"/>
                        <a:pt x="19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7" name="îṣḷídê"/>
                <p:cNvSpPr/>
                <p:nvPr/>
              </p:nvSpPr>
              <p:spPr bwMode="auto">
                <a:xfrm>
                  <a:off x="2660651" y="4586288"/>
                  <a:ext cx="120650" cy="77787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31" y="49"/>
                    </a:cxn>
                    <a:cxn ang="0">
                      <a:pos x="62" y="25"/>
                    </a:cxn>
                    <a:cxn ang="0">
                      <a:pos x="60" y="39"/>
                    </a:cxn>
                    <a:cxn ang="0">
                      <a:pos x="72" y="29"/>
                    </a:cxn>
                    <a:cxn ang="0">
                      <a:pos x="76" y="3"/>
                    </a:cxn>
                    <a:cxn ang="0">
                      <a:pos x="49" y="0"/>
                    </a:cxn>
                    <a:cxn ang="0">
                      <a:pos x="36" y="9"/>
                    </a:cxn>
                    <a:cxn ang="0">
                      <a:pos x="51" y="10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76" h="49">
                      <a:moveTo>
                        <a:pt x="0" y="49"/>
                      </a:moveTo>
                      <a:lnTo>
                        <a:pt x="31" y="49"/>
                      </a:lnTo>
                      <a:lnTo>
                        <a:pt x="62" y="25"/>
                      </a:lnTo>
                      <a:lnTo>
                        <a:pt x="60" y="39"/>
                      </a:lnTo>
                      <a:lnTo>
                        <a:pt x="72" y="29"/>
                      </a:lnTo>
                      <a:lnTo>
                        <a:pt x="76" y="3"/>
                      </a:lnTo>
                      <a:lnTo>
                        <a:pt x="49" y="0"/>
                      </a:lnTo>
                      <a:lnTo>
                        <a:pt x="36" y="9"/>
                      </a:lnTo>
                      <a:lnTo>
                        <a:pt x="51" y="10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8" name="iṡļíḓê"/>
                <p:cNvSpPr/>
                <p:nvPr/>
              </p:nvSpPr>
              <p:spPr bwMode="auto">
                <a:xfrm>
                  <a:off x="2551113" y="4625975"/>
                  <a:ext cx="130175" cy="42862"/>
                </a:xfrm>
                <a:custGeom>
                  <a:avLst/>
                  <a:gdLst/>
                  <a:ahLst/>
                  <a:cxnLst>
                    <a:cxn ang="0">
                      <a:pos x="58" y="20"/>
                    </a:cxn>
                    <a:cxn ang="0">
                      <a:pos x="63" y="22"/>
                    </a:cxn>
                    <a:cxn ang="0">
                      <a:pos x="82" y="7"/>
                    </a:cxn>
                    <a:cxn ang="0">
                      <a:pos x="56" y="0"/>
                    </a:cxn>
                    <a:cxn ang="0">
                      <a:pos x="0" y="27"/>
                    </a:cxn>
                    <a:cxn ang="0">
                      <a:pos x="42" y="27"/>
                    </a:cxn>
                    <a:cxn ang="0">
                      <a:pos x="58" y="20"/>
                    </a:cxn>
                  </a:cxnLst>
                  <a:rect l="0" t="0" r="r" b="b"/>
                  <a:pathLst>
                    <a:path w="82" h="27">
                      <a:moveTo>
                        <a:pt x="58" y="20"/>
                      </a:moveTo>
                      <a:lnTo>
                        <a:pt x="63" y="22"/>
                      </a:lnTo>
                      <a:lnTo>
                        <a:pt x="82" y="7"/>
                      </a:lnTo>
                      <a:lnTo>
                        <a:pt x="56" y="0"/>
                      </a:lnTo>
                      <a:lnTo>
                        <a:pt x="0" y="27"/>
                      </a:lnTo>
                      <a:lnTo>
                        <a:pt x="42" y="27"/>
                      </a:lnTo>
                      <a:lnTo>
                        <a:pt x="58" y="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0" name="í$lîde"/>
              <p:cNvGrpSpPr/>
              <p:nvPr/>
            </p:nvGrpSpPr>
            <p:grpSpPr>
              <a:xfrm>
                <a:off x="7486694" y="3532462"/>
                <a:ext cx="447738" cy="505132"/>
                <a:chOff x="5010151" y="4568825"/>
                <a:chExt cx="185737" cy="209550"/>
              </a:xfrm>
              <a:solidFill>
                <a:schemeClr val="bg1"/>
              </a:solidFill>
            </p:grpSpPr>
            <p:sp>
              <p:nvSpPr>
                <p:cNvPr id="132" name="íS1iḓê"/>
                <p:cNvSpPr/>
                <p:nvPr/>
              </p:nvSpPr>
              <p:spPr bwMode="auto">
                <a:xfrm>
                  <a:off x="5073651" y="4654550"/>
                  <a:ext cx="28575" cy="25400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3" name="íṧ1îde"/>
                <p:cNvSpPr/>
                <p:nvPr/>
              </p:nvSpPr>
              <p:spPr bwMode="auto">
                <a:xfrm>
                  <a:off x="5010151" y="4679950"/>
                  <a:ext cx="114300" cy="98425"/>
                </a:xfrm>
                <a:custGeom>
                  <a:avLst/>
                  <a:gdLst/>
                  <a:ahLst/>
                  <a:cxnLst>
                    <a:cxn ang="0">
                      <a:pos x="38" y="10"/>
                    </a:cxn>
                    <a:cxn ang="0">
                      <a:pos x="29" y="9"/>
                    </a:cxn>
                    <a:cxn ang="0">
                      <a:pos x="29" y="8"/>
                    </a:cxn>
                    <a:cxn ang="0">
                      <a:pos x="32" y="8"/>
                    </a:cxn>
                    <a:cxn ang="0">
                      <a:pos x="34" y="3"/>
                    </a:cxn>
                    <a:cxn ang="0">
                      <a:pos x="27" y="4"/>
                    </a:cxn>
                    <a:cxn ang="0">
                      <a:pos x="25" y="2"/>
                    </a:cxn>
                    <a:cxn ang="0">
                      <a:pos x="22" y="1"/>
                    </a:cxn>
                    <a:cxn ang="0">
                      <a:pos x="17" y="3"/>
                    </a:cxn>
                    <a:cxn ang="0">
                      <a:pos x="13" y="15"/>
                    </a:cxn>
                    <a:cxn ang="0">
                      <a:pos x="13" y="15"/>
                    </a:cxn>
                    <a:cxn ang="0">
                      <a:pos x="11" y="22"/>
                    </a:cxn>
                    <a:cxn ang="0">
                      <a:pos x="3" y="22"/>
                    </a:cxn>
                    <a:cxn ang="0">
                      <a:pos x="0" y="25"/>
                    </a:cxn>
                    <a:cxn ang="0">
                      <a:pos x="3" y="28"/>
                    </a:cxn>
                    <a:cxn ang="0">
                      <a:pos x="13" y="28"/>
                    </a:cxn>
                    <a:cxn ang="0">
                      <a:pos x="15" y="26"/>
                    </a:cxn>
                    <a:cxn ang="0">
                      <a:pos x="18" y="20"/>
                    </a:cxn>
                    <a:cxn ang="0">
                      <a:pos x="19" y="21"/>
                    </a:cxn>
                    <a:cxn ang="0">
                      <a:pos x="20" y="21"/>
                    </a:cxn>
                    <a:cxn ang="0">
                      <a:pos x="24" y="33"/>
                    </a:cxn>
                    <a:cxn ang="0">
                      <a:pos x="27" y="34"/>
                    </a:cxn>
                    <a:cxn ang="0">
                      <a:pos x="28" y="34"/>
                    </a:cxn>
                    <a:cxn ang="0">
                      <a:pos x="30" y="31"/>
                    </a:cxn>
                    <a:cxn ang="0">
                      <a:pos x="24" y="17"/>
                    </a:cxn>
                    <a:cxn ang="0">
                      <a:pos x="26" y="12"/>
                    </a:cxn>
                    <a:cxn ang="0">
                      <a:pos x="27" y="13"/>
                    </a:cxn>
                    <a:cxn ang="0">
                      <a:pos x="38" y="15"/>
                    </a:cxn>
                    <a:cxn ang="0">
                      <a:pos x="38" y="15"/>
                    </a:cxn>
                    <a:cxn ang="0">
                      <a:pos x="40" y="13"/>
                    </a:cxn>
                    <a:cxn ang="0">
                      <a:pos x="38" y="10"/>
                    </a:cxn>
                  </a:cxnLst>
                  <a:rect l="0" t="0" r="r" b="b"/>
                  <a:pathLst>
                    <a:path w="40" h="34">
                      <a:moveTo>
                        <a:pt x="38" y="10"/>
                      </a:move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32" y="8"/>
                        <a:pt x="32" y="8"/>
                        <a:pt x="32" y="8"/>
                      </a:cubicBezTo>
                      <a:cubicBezTo>
                        <a:pt x="34" y="3"/>
                        <a:pt x="34" y="3"/>
                        <a:pt x="34" y="3"/>
                      </a:cubicBezTo>
                      <a:cubicBezTo>
                        <a:pt x="27" y="4"/>
                        <a:pt x="27" y="4"/>
                        <a:pt x="27" y="4"/>
                      </a:cubicBezTo>
                      <a:cubicBezTo>
                        <a:pt x="27" y="3"/>
                        <a:pt x="26" y="2"/>
                        <a:pt x="25" y="2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0" y="0"/>
                        <a:pt x="18" y="1"/>
                        <a:pt x="17" y="3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1" y="22"/>
                        <a:pt x="0" y="23"/>
                        <a:pt x="0" y="25"/>
                      </a:cubicBezTo>
                      <a:cubicBezTo>
                        <a:pt x="0" y="27"/>
                        <a:pt x="1" y="28"/>
                        <a:pt x="3" y="28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4" y="28"/>
                        <a:pt x="15" y="27"/>
                        <a:pt x="15" y="26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21"/>
                        <a:pt x="20" y="21"/>
                        <a:pt x="20" y="21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5" y="34"/>
                        <a:pt x="26" y="34"/>
                        <a:pt x="27" y="34"/>
                      </a:cubicBezTo>
                      <a:cubicBezTo>
                        <a:pt x="27" y="34"/>
                        <a:pt x="28" y="34"/>
                        <a:pt x="28" y="34"/>
                      </a:cubicBezTo>
                      <a:cubicBezTo>
                        <a:pt x="29" y="34"/>
                        <a:pt x="30" y="32"/>
                        <a:pt x="30" y="31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6" y="13"/>
                        <a:pt x="27" y="13"/>
                        <a:pt x="27" y="13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9" y="15"/>
                        <a:pt x="40" y="14"/>
                        <a:pt x="40" y="13"/>
                      </a:cubicBezTo>
                      <a:cubicBezTo>
                        <a:pt x="40" y="11"/>
                        <a:pt x="39" y="10"/>
                        <a:pt x="3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" name="îŝ1iḍe"/>
                <p:cNvSpPr/>
                <p:nvPr/>
              </p:nvSpPr>
              <p:spPr bwMode="auto">
                <a:xfrm>
                  <a:off x="5119688" y="4689475"/>
                  <a:ext cx="11113" cy="14287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5"/>
                    </a:cxn>
                    <a:cxn ang="0">
                      <a:pos x="2" y="5"/>
                    </a:cxn>
                    <a:cxn ang="0">
                      <a:pos x="4" y="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4" h="5">
                      <a:moveTo>
                        <a:pt x="2" y="0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4" y="4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" name="íS1ïďê"/>
                <p:cNvSpPr/>
                <p:nvPr/>
              </p:nvSpPr>
              <p:spPr bwMode="auto">
                <a:xfrm>
                  <a:off x="5089526" y="4724400"/>
                  <a:ext cx="17463" cy="17462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1" y="2"/>
                    </a:cxn>
                    <a:cxn ang="0">
                      <a:pos x="2" y="5"/>
                    </a:cxn>
                    <a:cxn ang="0">
                      <a:pos x="5" y="4"/>
                    </a:cxn>
                    <a:cxn ang="0">
                      <a:pos x="6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3"/>
                        <a:pt x="1" y="5"/>
                        <a:pt x="2" y="5"/>
                      </a:cubicBezTo>
                      <a:cubicBezTo>
                        <a:pt x="3" y="6"/>
                        <a:pt x="4" y="5"/>
                        <a:pt x="5" y="4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4" y="0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6" name="išļíďé"/>
                <p:cNvSpPr/>
                <p:nvPr/>
              </p:nvSpPr>
              <p:spPr bwMode="auto">
                <a:xfrm>
                  <a:off x="5110163" y="4678363"/>
                  <a:ext cx="17463" cy="7937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5" y="1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2"/>
                    </a:cxn>
                    <a:cxn ang="0">
                      <a:pos x="4" y="3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6" h="3">
                      <a:moveTo>
                        <a:pt x="5" y="3"/>
                      </a:moveTo>
                      <a:cubicBezTo>
                        <a:pt x="6" y="2"/>
                        <a:pt x="5" y="2"/>
                        <a:pt x="5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7" name="iSlïďè"/>
                <p:cNvSpPr/>
                <p:nvPr/>
              </p:nvSpPr>
              <p:spPr bwMode="auto">
                <a:xfrm>
                  <a:off x="5116513" y="4672013"/>
                  <a:ext cx="11113" cy="7937"/>
                </a:xfrm>
                <a:custGeom>
                  <a:avLst/>
                  <a:gdLst/>
                  <a:ahLst/>
                  <a:cxnLst>
                    <a:cxn ang="0">
                      <a:pos x="7" y="5"/>
                    </a:cxn>
                    <a:cxn ang="0">
                      <a:pos x="7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7" y="5"/>
                    </a:cxn>
                  </a:cxnLst>
                  <a:rect l="0" t="0" r="r" b="b"/>
                  <a:pathLst>
                    <a:path w="7" h="5">
                      <a:moveTo>
                        <a:pt x="7" y="5"/>
                      </a:moveTo>
                      <a:lnTo>
                        <a:pt x="7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8" name="îšliḓe"/>
                <p:cNvSpPr/>
                <p:nvPr/>
              </p:nvSpPr>
              <p:spPr bwMode="auto">
                <a:xfrm>
                  <a:off x="5084763" y="4568825"/>
                  <a:ext cx="111125" cy="109537"/>
                </a:xfrm>
                <a:custGeom>
                  <a:avLst/>
                  <a:gdLst/>
                  <a:ahLst/>
                  <a:cxnLst>
                    <a:cxn ang="0">
                      <a:pos x="20" y="38"/>
                    </a:cxn>
                    <a:cxn ang="0">
                      <a:pos x="13" y="37"/>
                    </a:cxn>
                    <a:cxn ang="0">
                      <a:pos x="4" y="12"/>
                    </a:cxn>
                    <a:cxn ang="0">
                      <a:pos x="21" y="0"/>
                    </a:cxn>
                    <a:cxn ang="0">
                      <a:pos x="28" y="2"/>
                    </a:cxn>
                    <a:cxn ang="0">
                      <a:pos x="37" y="12"/>
                    </a:cxn>
                    <a:cxn ang="0">
                      <a:pos x="37" y="26"/>
                    </a:cxn>
                    <a:cxn ang="0">
                      <a:pos x="20" y="38"/>
                    </a:cxn>
                    <a:cxn ang="0">
                      <a:pos x="21" y="4"/>
                    </a:cxn>
                    <a:cxn ang="0">
                      <a:pos x="8" y="14"/>
                    </a:cxn>
                    <a:cxn ang="0">
                      <a:pos x="15" y="33"/>
                    </a:cxn>
                    <a:cxn ang="0">
                      <a:pos x="20" y="34"/>
                    </a:cxn>
                    <a:cxn ang="0">
                      <a:pos x="33" y="24"/>
                    </a:cxn>
                    <a:cxn ang="0">
                      <a:pos x="34" y="13"/>
                    </a:cxn>
                    <a:cxn ang="0">
                      <a:pos x="26" y="5"/>
                    </a:cxn>
                    <a:cxn ang="0">
                      <a:pos x="21" y="4"/>
                    </a:cxn>
                  </a:cxnLst>
                  <a:rect l="0" t="0" r="r" b="b"/>
                  <a:pathLst>
                    <a:path w="39" h="38">
                      <a:moveTo>
                        <a:pt x="20" y="38"/>
                      </a:moveTo>
                      <a:cubicBezTo>
                        <a:pt x="18" y="38"/>
                        <a:pt x="15" y="37"/>
                        <a:pt x="13" y="37"/>
                      </a:cubicBezTo>
                      <a:cubicBezTo>
                        <a:pt x="4" y="33"/>
                        <a:pt x="0" y="22"/>
                        <a:pt x="4" y="12"/>
                      </a:cubicBezTo>
                      <a:cubicBezTo>
                        <a:pt x="7" y="5"/>
                        <a:pt x="14" y="0"/>
                        <a:pt x="21" y="0"/>
                      </a:cubicBezTo>
                      <a:cubicBezTo>
                        <a:pt x="24" y="0"/>
                        <a:pt x="26" y="1"/>
                        <a:pt x="28" y="2"/>
                      </a:cubicBezTo>
                      <a:cubicBezTo>
                        <a:pt x="32" y="3"/>
                        <a:pt x="36" y="7"/>
                        <a:pt x="37" y="12"/>
                      </a:cubicBezTo>
                      <a:cubicBezTo>
                        <a:pt x="39" y="16"/>
                        <a:pt x="39" y="21"/>
                        <a:pt x="37" y="26"/>
                      </a:cubicBezTo>
                      <a:cubicBezTo>
                        <a:pt x="34" y="33"/>
                        <a:pt x="27" y="38"/>
                        <a:pt x="20" y="38"/>
                      </a:cubicBezTo>
                      <a:close/>
                      <a:moveTo>
                        <a:pt x="21" y="4"/>
                      </a:moveTo>
                      <a:cubicBezTo>
                        <a:pt x="16" y="4"/>
                        <a:pt x="10" y="8"/>
                        <a:pt x="8" y="14"/>
                      </a:cubicBezTo>
                      <a:cubicBezTo>
                        <a:pt x="4" y="21"/>
                        <a:pt x="8" y="30"/>
                        <a:pt x="15" y="33"/>
                      </a:cubicBezTo>
                      <a:cubicBezTo>
                        <a:pt x="16" y="34"/>
                        <a:pt x="18" y="34"/>
                        <a:pt x="20" y="34"/>
                      </a:cubicBezTo>
                      <a:cubicBezTo>
                        <a:pt x="26" y="34"/>
                        <a:pt x="31" y="30"/>
                        <a:pt x="33" y="24"/>
                      </a:cubicBezTo>
                      <a:cubicBezTo>
                        <a:pt x="35" y="21"/>
                        <a:pt x="35" y="17"/>
                        <a:pt x="34" y="13"/>
                      </a:cubicBezTo>
                      <a:cubicBezTo>
                        <a:pt x="32" y="9"/>
                        <a:pt x="30" y="7"/>
                        <a:pt x="26" y="5"/>
                      </a:cubicBezTo>
                      <a:cubicBezTo>
                        <a:pt x="25" y="4"/>
                        <a:pt x="23" y="4"/>
                        <a:pt x="21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9" name="ïsļïďè"/>
                <p:cNvSpPr/>
                <p:nvPr/>
              </p:nvSpPr>
              <p:spPr bwMode="auto">
                <a:xfrm>
                  <a:off x="5103813" y="4605338"/>
                  <a:ext cx="52388" cy="58737"/>
                </a:xfrm>
                <a:custGeom>
                  <a:avLst/>
                  <a:gdLst/>
                  <a:ahLst/>
                  <a:cxnLst>
                    <a:cxn ang="0">
                      <a:pos x="13" y="20"/>
                    </a:cxn>
                    <a:cxn ang="0">
                      <a:pos x="8" y="19"/>
                    </a:cxn>
                    <a:cxn ang="0">
                      <a:pos x="2" y="11"/>
                    </a:cxn>
                    <a:cxn ang="0">
                      <a:pos x="2" y="1"/>
                    </a:cxn>
                    <a:cxn ang="0">
                      <a:pos x="4" y="1"/>
                    </a:cxn>
                    <a:cxn ang="0">
                      <a:pos x="4" y="2"/>
                    </a:cxn>
                    <a:cxn ang="0">
                      <a:pos x="4" y="11"/>
                    </a:cxn>
                    <a:cxn ang="0">
                      <a:pos x="9" y="16"/>
                    </a:cxn>
                    <a:cxn ang="0">
                      <a:pos x="16" y="16"/>
                    </a:cxn>
                    <a:cxn ang="0">
                      <a:pos x="17" y="17"/>
                    </a:cxn>
                    <a:cxn ang="0">
                      <a:pos x="16" y="19"/>
                    </a:cxn>
                    <a:cxn ang="0">
                      <a:pos x="13" y="20"/>
                    </a:cxn>
                  </a:cxnLst>
                  <a:rect l="0" t="0" r="r" b="b"/>
                  <a:pathLst>
                    <a:path w="18" h="20">
                      <a:moveTo>
                        <a:pt x="13" y="20"/>
                      </a:moveTo>
                      <a:cubicBezTo>
                        <a:pt x="11" y="20"/>
                        <a:pt x="10" y="19"/>
                        <a:pt x="8" y="19"/>
                      </a:cubicBezTo>
                      <a:cubicBezTo>
                        <a:pt x="5" y="17"/>
                        <a:pt x="3" y="15"/>
                        <a:pt x="2" y="11"/>
                      </a:cubicBezTo>
                      <a:cubicBezTo>
                        <a:pt x="0" y="8"/>
                        <a:pt x="0" y="5"/>
                        <a:pt x="2" y="1"/>
                      </a:cubicBezTo>
                      <a:cubicBezTo>
                        <a:pt x="2" y="1"/>
                        <a:pt x="3" y="0"/>
                        <a:pt x="4" y="1"/>
                      </a:cubicBezTo>
                      <a:cubicBezTo>
                        <a:pt x="4" y="1"/>
                        <a:pt x="5" y="2"/>
                        <a:pt x="4" y="2"/>
                      </a:cubicBezTo>
                      <a:cubicBezTo>
                        <a:pt x="3" y="5"/>
                        <a:pt x="3" y="8"/>
                        <a:pt x="4" y="11"/>
                      </a:cubicBezTo>
                      <a:cubicBezTo>
                        <a:pt x="5" y="13"/>
                        <a:pt x="7" y="15"/>
                        <a:pt x="9" y="16"/>
                      </a:cubicBezTo>
                      <a:cubicBezTo>
                        <a:pt x="11" y="17"/>
                        <a:pt x="14" y="17"/>
                        <a:pt x="16" y="16"/>
                      </a:cubicBezTo>
                      <a:cubicBezTo>
                        <a:pt x="16" y="16"/>
                        <a:pt x="17" y="17"/>
                        <a:pt x="17" y="17"/>
                      </a:cubicBezTo>
                      <a:cubicBezTo>
                        <a:pt x="18" y="18"/>
                        <a:pt x="17" y="19"/>
                        <a:pt x="16" y="19"/>
                      </a:cubicBezTo>
                      <a:cubicBezTo>
                        <a:pt x="15" y="19"/>
                        <a:pt x="14" y="20"/>
                        <a:pt x="13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0" name="îšḻîdê"/>
                <p:cNvSpPr/>
                <p:nvPr/>
              </p:nvSpPr>
              <p:spPr bwMode="auto">
                <a:xfrm>
                  <a:off x="5102226" y="4683125"/>
                  <a:ext cx="19050" cy="23812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4" y="8"/>
                    </a:cxn>
                    <a:cxn ang="0">
                      <a:pos x="5" y="8"/>
                    </a:cxn>
                    <a:cxn ang="0">
                      <a:pos x="7" y="2"/>
                    </a:cxn>
                    <a:cxn ang="0">
                      <a:pos x="3" y="0"/>
                    </a:cxn>
                    <a:cxn ang="0">
                      <a:pos x="0" y="8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cubicBezTo>
                        <a:pt x="2" y="8"/>
                        <a:pt x="3" y="8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1" name="ïṩļíḓe"/>
              <p:cNvGrpSpPr/>
              <p:nvPr/>
            </p:nvGrpSpPr>
            <p:grpSpPr>
              <a:xfrm>
                <a:off x="6817730" y="5266374"/>
                <a:ext cx="367372" cy="466866"/>
                <a:chOff x="3949701" y="4570413"/>
                <a:chExt cx="152400" cy="193675"/>
              </a:xfrm>
              <a:solidFill>
                <a:schemeClr val="bg1"/>
              </a:solidFill>
            </p:grpSpPr>
            <p:sp>
              <p:nvSpPr>
                <p:cNvPr id="126" name="ïṥ1íḋê"/>
                <p:cNvSpPr/>
                <p:nvPr/>
              </p:nvSpPr>
              <p:spPr bwMode="auto">
                <a:xfrm>
                  <a:off x="4079876" y="4657725"/>
                  <a:ext cx="22225" cy="22225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7" name="išḻîḍe"/>
                <p:cNvSpPr/>
                <p:nvPr/>
              </p:nvSpPr>
              <p:spPr bwMode="auto">
                <a:xfrm>
                  <a:off x="4041776" y="4660900"/>
                  <a:ext cx="55563" cy="103187"/>
                </a:xfrm>
                <a:custGeom>
                  <a:avLst/>
                  <a:gdLst/>
                  <a:ahLst/>
                  <a:cxnLst>
                    <a:cxn ang="0">
                      <a:pos x="18" y="32"/>
                    </a:cxn>
                    <a:cxn ang="0">
                      <a:pos x="13" y="22"/>
                    </a:cxn>
                    <a:cxn ang="0">
                      <a:pos x="15" y="20"/>
                    </a:cxn>
                    <a:cxn ang="0">
                      <a:pos x="16" y="12"/>
                    </a:cxn>
                    <a:cxn ang="0">
                      <a:pos x="15" y="9"/>
                    </a:cxn>
                    <a:cxn ang="0">
                      <a:pos x="8" y="1"/>
                    </a:cxn>
                    <a:cxn ang="0">
                      <a:pos x="4" y="1"/>
                    </a:cxn>
                    <a:cxn ang="0">
                      <a:pos x="4" y="4"/>
                    </a:cxn>
                    <a:cxn ang="0">
                      <a:pos x="9" y="9"/>
                    </a:cxn>
                    <a:cxn ang="0">
                      <a:pos x="4" y="7"/>
                    </a:cxn>
                    <a:cxn ang="0">
                      <a:pos x="1" y="8"/>
                    </a:cxn>
                    <a:cxn ang="0">
                      <a:pos x="2" y="11"/>
                    </a:cxn>
                    <a:cxn ang="0">
                      <a:pos x="7" y="14"/>
                    </a:cxn>
                    <a:cxn ang="0">
                      <a:pos x="8" y="14"/>
                    </a:cxn>
                    <a:cxn ang="0">
                      <a:pos x="6" y="23"/>
                    </a:cxn>
                    <a:cxn ang="0">
                      <a:pos x="4" y="31"/>
                    </a:cxn>
                    <a:cxn ang="0">
                      <a:pos x="4" y="33"/>
                    </a:cxn>
                    <a:cxn ang="0">
                      <a:pos x="5" y="36"/>
                    </a:cxn>
                    <a:cxn ang="0">
                      <a:pos x="6" y="36"/>
                    </a:cxn>
                    <a:cxn ang="0">
                      <a:pos x="8" y="34"/>
                    </a:cxn>
                    <a:cxn ang="0">
                      <a:pos x="10" y="27"/>
                    </a:cxn>
                    <a:cxn ang="0">
                      <a:pos x="14" y="34"/>
                    </a:cxn>
                    <a:cxn ang="0">
                      <a:pos x="17" y="35"/>
                    </a:cxn>
                    <a:cxn ang="0">
                      <a:pos x="18" y="32"/>
                    </a:cxn>
                  </a:cxnLst>
                  <a:rect l="0" t="0" r="r" b="b"/>
                  <a:pathLst>
                    <a:path w="19" h="36">
                      <a:moveTo>
                        <a:pt x="18" y="32"/>
                      </a:move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4" y="21"/>
                        <a:pt x="14" y="21"/>
                        <a:pt x="15" y="20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6" y="11"/>
                        <a:pt x="16" y="10"/>
                        <a:pt x="15" y="9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7" y="0"/>
                        <a:pt x="5" y="0"/>
                        <a:pt x="4" y="1"/>
                      </a:cubicBezTo>
                      <a:cubicBezTo>
                        <a:pt x="3" y="2"/>
                        <a:pt x="3" y="3"/>
                        <a:pt x="4" y="4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3" y="6"/>
                        <a:pt x="1" y="7"/>
                        <a:pt x="1" y="8"/>
                      </a:cubicBezTo>
                      <a:cubicBezTo>
                        <a:pt x="0" y="9"/>
                        <a:pt x="1" y="11"/>
                        <a:pt x="2" y="11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14"/>
                        <a:pt x="8" y="14"/>
                        <a:pt x="8" y="14"/>
                      </a:cubicBezTo>
                      <a:cubicBezTo>
                        <a:pt x="7" y="17"/>
                        <a:pt x="7" y="21"/>
                        <a:pt x="6" y="23"/>
                      </a:cubicBezTo>
                      <a:cubicBezTo>
                        <a:pt x="5" y="26"/>
                        <a:pt x="5" y="28"/>
                        <a:pt x="4" y="31"/>
                      </a:cubicBezTo>
                      <a:cubicBezTo>
                        <a:pt x="4" y="31"/>
                        <a:pt x="4" y="32"/>
                        <a:pt x="4" y="33"/>
                      </a:cubicBezTo>
                      <a:cubicBezTo>
                        <a:pt x="3" y="34"/>
                        <a:pt x="4" y="35"/>
                        <a:pt x="5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7" y="36"/>
                        <a:pt x="8" y="35"/>
                        <a:pt x="8" y="34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5"/>
                        <a:pt x="16" y="36"/>
                        <a:pt x="17" y="35"/>
                      </a:cubicBezTo>
                      <a:cubicBezTo>
                        <a:pt x="18" y="34"/>
                        <a:pt x="19" y="33"/>
                        <a:pt x="18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8" name="ïṣḷîḑé"/>
                <p:cNvSpPr/>
                <p:nvPr/>
              </p:nvSpPr>
              <p:spPr bwMode="auto">
                <a:xfrm>
                  <a:off x="3987801" y="4675188"/>
                  <a:ext cx="25400" cy="22225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9" name="ï$lïďê"/>
                <p:cNvSpPr/>
                <p:nvPr/>
              </p:nvSpPr>
              <p:spPr bwMode="auto">
                <a:xfrm>
                  <a:off x="3963988" y="4672013"/>
                  <a:ext cx="69850" cy="92075"/>
                </a:xfrm>
                <a:custGeom>
                  <a:avLst/>
                  <a:gdLst/>
                  <a:ahLst/>
                  <a:cxnLst>
                    <a:cxn ang="0">
                      <a:pos x="21" y="19"/>
                    </a:cxn>
                    <a:cxn ang="0">
                      <a:pos x="18" y="19"/>
                    </a:cxn>
                    <a:cxn ang="0">
                      <a:pos x="18" y="15"/>
                    </a:cxn>
                    <a:cxn ang="0">
                      <a:pos x="23" y="11"/>
                    </a:cxn>
                    <a:cxn ang="0">
                      <a:pos x="24" y="9"/>
                    </a:cxn>
                    <a:cxn ang="0">
                      <a:pos x="24" y="2"/>
                    </a:cxn>
                    <a:cxn ang="0">
                      <a:pos x="21" y="0"/>
                    </a:cxn>
                    <a:cxn ang="0">
                      <a:pos x="19" y="2"/>
                    </a:cxn>
                    <a:cxn ang="0">
                      <a:pos x="19" y="8"/>
                    </a:cxn>
                    <a:cxn ang="0">
                      <a:pos x="14" y="12"/>
                    </a:cxn>
                    <a:cxn ang="0">
                      <a:pos x="7" y="10"/>
                    </a:cxn>
                    <a:cxn ang="0">
                      <a:pos x="6" y="5"/>
                    </a:cxn>
                    <a:cxn ang="0">
                      <a:pos x="3" y="3"/>
                    </a:cxn>
                    <a:cxn ang="0">
                      <a:pos x="1" y="6"/>
                    </a:cxn>
                    <a:cxn ang="0">
                      <a:pos x="3" y="12"/>
                    </a:cxn>
                    <a:cxn ang="0">
                      <a:pos x="5" y="14"/>
                    </a:cxn>
                    <a:cxn ang="0">
                      <a:pos x="9" y="16"/>
                    </a:cxn>
                    <a:cxn ang="0">
                      <a:pos x="9" y="24"/>
                    </a:cxn>
                    <a:cxn ang="0">
                      <a:pos x="9" y="24"/>
                    </a:cxn>
                    <a:cxn ang="0">
                      <a:pos x="9" y="27"/>
                    </a:cxn>
                    <a:cxn ang="0">
                      <a:pos x="2" y="27"/>
                    </a:cxn>
                    <a:cxn ang="0">
                      <a:pos x="0" y="29"/>
                    </a:cxn>
                    <a:cxn ang="0">
                      <a:pos x="2" y="32"/>
                    </a:cxn>
                    <a:cxn ang="0">
                      <a:pos x="12" y="32"/>
                    </a:cxn>
                    <a:cxn ang="0">
                      <a:pos x="14" y="29"/>
                    </a:cxn>
                    <a:cxn ang="0">
                      <a:pos x="14" y="24"/>
                    </a:cxn>
                    <a:cxn ang="0">
                      <a:pos x="19" y="24"/>
                    </a:cxn>
                    <a:cxn ang="0">
                      <a:pos x="19" y="29"/>
                    </a:cxn>
                    <a:cxn ang="0">
                      <a:pos x="21" y="32"/>
                    </a:cxn>
                    <a:cxn ang="0">
                      <a:pos x="23" y="29"/>
                    </a:cxn>
                    <a:cxn ang="0">
                      <a:pos x="23" y="21"/>
                    </a:cxn>
                    <a:cxn ang="0">
                      <a:pos x="21" y="19"/>
                    </a:cxn>
                  </a:cxnLst>
                  <a:rect l="0" t="0" r="r" b="b"/>
                  <a:pathLst>
                    <a:path w="24" h="32">
                      <a:moveTo>
                        <a:pt x="21" y="19"/>
                      </a:moveTo>
                      <a:cubicBezTo>
                        <a:pt x="18" y="19"/>
                        <a:pt x="18" y="19"/>
                        <a:pt x="18" y="19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3" y="11"/>
                        <a:pt x="24" y="10"/>
                        <a:pt x="24" y="9"/>
                      </a:cubicBezTo>
                      <a:cubicBezTo>
                        <a:pt x="24" y="2"/>
                        <a:pt x="24" y="2"/>
                        <a:pt x="24" y="2"/>
                      </a:cubicBezTo>
                      <a:cubicBezTo>
                        <a:pt x="24" y="1"/>
                        <a:pt x="23" y="0"/>
                        <a:pt x="21" y="0"/>
                      </a:cubicBezTo>
                      <a:cubicBezTo>
                        <a:pt x="20" y="0"/>
                        <a:pt x="19" y="1"/>
                        <a:pt x="19" y="2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5" y="4"/>
                        <a:pt x="4" y="3"/>
                        <a:pt x="3" y="3"/>
                      </a:cubicBezTo>
                      <a:cubicBezTo>
                        <a:pt x="1" y="4"/>
                        <a:pt x="1" y="5"/>
                        <a:pt x="1" y="6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3"/>
                        <a:pt x="4" y="13"/>
                        <a:pt x="5" y="14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27"/>
                        <a:pt x="0" y="28"/>
                        <a:pt x="0" y="29"/>
                      </a:cubicBezTo>
                      <a:cubicBezTo>
                        <a:pt x="0" y="31"/>
                        <a:pt x="1" y="32"/>
                        <a:pt x="2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13" y="32"/>
                        <a:pt x="14" y="31"/>
                        <a:pt x="14" y="29"/>
                      </a:cubicBezTo>
                      <a:cubicBezTo>
                        <a:pt x="14" y="24"/>
                        <a:pt x="14" y="24"/>
                        <a:pt x="14" y="24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9" y="29"/>
                        <a:pt x="19" y="29"/>
                        <a:pt x="19" y="29"/>
                      </a:cubicBezTo>
                      <a:cubicBezTo>
                        <a:pt x="19" y="31"/>
                        <a:pt x="20" y="32"/>
                        <a:pt x="21" y="32"/>
                      </a:cubicBezTo>
                      <a:cubicBezTo>
                        <a:pt x="22" y="32"/>
                        <a:pt x="23" y="31"/>
                        <a:pt x="23" y="29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3" y="20"/>
                        <a:pt x="22" y="19"/>
                        <a:pt x="21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0" name="íś1iḓe"/>
                <p:cNvSpPr/>
                <p:nvPr/>
              </p:nvSpPr>
              <p:spPr bwMode="auto">
                <a:xfrm>
                  <a:off x="3949701" y="4570413"/>
                  <a:ext cx="87313" cy="95250"/>
                </a:xfrm>
                <a:custGeom>
                  <a:avLst/>
                  <a:gdLst/>
                  <a:ahLst/>
                  <a:cxnLst>
                    <a:cxn ang="0">
                      <a:pos x="29" y="25"/>
                    </a:cxn>
                    <a:cxn ang="0">
                      <a:pos x="29" y="24"/>
                    </a:cxn>
                    <a:cxn ang="0">
                      <a:pos x="29" y="24"/>
                    </a:cxn>
                    <a:cxn ang="0">
                      <a:pos x="29" y="24"/>
                    </a:cxn>
                    <a:cxn ang="0">
                      <a:pos x="28" y="24"/>
                    </a:cxn>
                    <a:cxn ang="0">
                      <a:pos x="27" y="19"/>
                    </a:cxn>
                    <a:cxn ang="0">
                      <a:pos x="28" y="18"/>
                    </a:cxn>
                    <a:cxn ang="0">
                      <a:pos x="27" y="18"/>
                    </a:cxn>
                    <a:cxn ang="0">
                      <a:pos x="28" y="13"/>
                    </a:cxn>
                    <a:cxn ang="0">
                      <a:pos x="29" y="13"/>
                    </a:cxn>
                    <a:cxn ang="0">
                      <a:pos x="29" y="12"/>
                    </a:cxn>
                    <a:cxn ang="0">
                      <a:pos x="30" y="11"/>
                    </a:cxn>
                    <a:cxn ang="0">
                      <a:pos x="29" y="9"/>
                    </a:cxn>
                    <a:cxn ang="0">
                      <a:pos x="30" y="6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5" y="5"/>
                    </a:cxn>
                    <a:cxn ang="0">
                      <a:pos x="24" y="4"/>
                    </a:cxn>
                    <a:cxn ang="0">
                      <a:pos x="23" y="1"/>
                    </a:cxn>
                    <a:cxn ang="0">
                      <a:pos x="19" y="0"/>
                    </a:cxn>
                    <a:cxn ang="0">
                      <a:pos x="18" y="2"/>
                    </a:cxn>
                    <a:cxn ang="0">
                      <a:pos x="16" y="2"/>
                    </a:cxn>
                    <a:cxn ang="0">
                      <a:pos x="15" y="0"/>
                    </a:cxn>
                    <a:cxn ang="0">
                      <a:pos x="11" y="1"/>
                    </a:cxn>
                    <a:cxn ang="0">
                      <a:pos x="11" y="4"/>
                    </a:cxn>
                    <a:cxn ang="0">
                      <a:pos x="9" y="5"/>
                    </a:cxn>
                    <a:cxn ang="0">
                      <a:pos x="7" y="3"/>
                    </a:cxn>
                    <a:cxn ang="0">
                      <a:pos x="5" y="5"/>
                    </a:cxn>
                    <a:cxn ang="0">
                      <a:pos x="4" y="6"/>
                    </a:cxn>
                    <a:cxn ang="0">
                      <a:pos x="5" y="9"/>
                    </a:cxn>
                    <a:cxn ang="0">
                      <a:pos x="4" y="10"/>
                    </a:cxn>
                    <a:cxn ang="0">
                      <a:pos x="1" y="10"/>
                    </a:cxn>
                    <a:cxn ang="0">
                      <a:pos x="0" y="14"/>
                    </a:cxn>
                    <a:cxn ang="0">
                      <a:pos x="3" y="16"/>
                    </a:cxn>
                    <a:cxn ang="0">
                      <a:pos x="3" y="17"/>
                    </a:cxn>
                    <a:cxn ang="0">
                      <a:pos x="0" y="19"/>
                    </a:cxn>
                    <a:cxn ang="0">
                      <a:pos x="1" y="23"/>
                    </a:cxn>
                    <a:cxn ang="0">
                      <a:pos x="4" y="23"/>
                    </a:cxn>
                    <a:cxn ang="0">
                      <a:pos x="5" y="24"/>
                    </a:cxn>
                    <a:cxn ang="0">
                      <a:pos x="4" y="27"/>
                    </a:cxn>
                    <a:cxn ang="0">
                      <a:pos x="5" y="28"/>
                    </a:cxn>
                    <a:cxn ang="0">
                      <a:pos x="7" y="30"/>
                    </a:cxn>
                    <a:cxn ang="0">
                      <a:pos x="9" y="29"/>
                    </a:cxn>
                    <a:cxn ang="0">
                      <a:pos x="11" y="29"/>
                    </a:cxn>
                    <a:cxn ang="0">
                      <a:pos x="11" y="32"/>
                    </a:cxn>
                    <a:cxn ang="0">
                      <a:pos x="15" y="33"/>
                    </a:cxn>
                    <a:cxn ang="0">
                      <a:pos x="16" y="31"/>
                    </a:cxn>
                    <a:cxn ang="0">
                      <a:pos x="18" y="31"/>
                    </a:cxn>
                    <a:cxn ang="0">
                      <a:pos x="19" y="33"/>
                    </a:cxn>
                    <a:cxn ang="0">
                      <a:pos x="23" y="32"/>
                    </a:cxn>
                    <a:cxn ang="0">
                      <a:pos x="23" y="29"/>
                    </a:cxn>
                    <a:cxn ang="0">
                      <a:pos x="25" y="29"/>
                    </a:cxn>
                    <a:cxn ang="0">
                      <a:pos x="27" y="30"/>
                    </a:cxn>
                    <a:cxn ang="0">
                      <a:pos x="29" y="29"/>
                    </a:cxn>
                    <a:cxn ang="0">
                      <a:pos x="30" y="27"/>
                    </a:cxn>
                    <a:cxn ang="0">
                      <a:pos x="30" y="26"/>
                    </a:cxn>
                    <a:cxn ang="0">
                      <a:pos x="29" y="25"/>
                    </a:cxn>
                    <a:cxn ang="0">
                      <a:pos x="14" y="19"/>
                    </a:cxn>
                    <a:cxn ang="0">
                      <a:pos x="14" y="14"/>
                    </a:cxn>
                    <a:cxn ang="0">
                      <a:pos x="20" y="14"/>
                    </a:cxn>
                    <a:cxn ang="0">
                      <a:pos x="20" y="19"/>
                    </a:cxn>
                    <a:cxn ang="0">
                      <a:pos x="14" y="19"/>
                    </a:cxn>
                  </a:cxnLst>
                  <a:rect l="0" t="0" r="r" b="b"/>
                  <a:pathLst>
                    <a:path w="30" h="33">
                      <a:moveTo>
                        <a:pt x="29" y="25"/>
                      </a:moveTo>
                      <a:cubicBezTo>
                        <a:pt x="29" y="24"/>
                        <a:pt x="29" y="24"/>
                        <a:pt x="29" y="24"/>
                      </a:cubicBezTo>
                      <a:cubicBezTo>
                        <a:pt x="29" y="24"/>
                        <a:pt x="29" y="24"/>
                        <a:pt x="29" y="24"/>
                      </a:cubicBezTo>
                      <a:cubicBezTo>
                        <a:pt x="29" y="24"/>
                        <a:pt x="29" y="24"/>
                        <a:pt x="29" y="24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7" y="19"/>
                        <a:pt x="27" y="19"/>
                        <a:pt x="27" y="19"/>
                      </a:cubicBezTo>
                      <a:cubicBezTo>
                        <a:pt x="28" y="18"/>
                        <a:pt x="28" y="18"/>
                        <a:pt x="28" y="18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8" y="13"/>
                        <a:pt x="28" y="13"/>
                        <a:pt x="28" y="13"/>
                      </a:cubicBezTo>
                      <a:cubicBezTo>
                        <a:pt x="29" y="13"/>
                        <a:pt x="29" y="13"/>
                        <a:pt x="29" y="13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0" y="11"/>
                        <a:pt x="29" y="9"/>
                        <a:pt x="29" y="9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9" y="5"/>
                        <a:pt x="29" y="5"/>
                        <a:pt x="29" y="5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5" y="5"/>
                        <a:pt x="25" y="5"/>
                        <a:pt x="25" y="5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2"/>
                        <a:pt x="17" y="2"/>
                        <a:pt x="16" y="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0" y="4"/>
                        <a:pt x="10" y="4"/>
                        <a:pt x="9" y="5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10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3" y="16"/>
                        <a:pt x="3" y="17"/>
                        <a:pt x="3" y="17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4" y="23"/>
                        <a:pt x="4" y="23"/>
                        <a:pt x="4" y="23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4" y="27"/>
                        <a:pt x="4" y="27"/>
                        <a:pt x="4" y="27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0" y="29"/>
                        <a:pt x="10" y="29"/>
                        <a:pt x="11" y="29"/>
                      </a:cubicBezTo>
                      <a:cubicBezTo>
                        <a:pt x="11" y="32"/>
                        <a:pt x="11" y="32"/>
                        <a:pt x="11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7" y="31"/>
                        <a:pt x="17" y="31"/>
                        <a:pt x="18" y="31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3" y="29"/>
                        <a:pt x="23" y="29"/>
                        <a:pt x="23" y="29"/>
                      </a:cubicBezTo>
                      <a:cubicBezTo>
                        <a:pt x="24" y="29"/>
                        <a:pt x="24" y="29"/>
                        <a:pt x="25" y="29"/>
                      </a:cubicBezTo>
                      <a:cubicBezTo>
                        <a:pt x="27" y="30"/>
                        <a:pt x="27" y="30"/>
                        <a:pt x="27" y="30"/>
                      </a:cubicBezTo>
                      <a:cubicBezTo>
                        <a:pt x="29" y="29"/>
                        <a:pt x="29" y="29"/>
                        <a:pt x="29" y="29"/>
                      </a:cubicBezTo>
                      <a:cubicBezTo>
                        <a:pt x="30" y="27"/>
                        <a:pt x="30" y="27"/>
                        <a:pt x="30" y="27"/>
                      </a:cubicBez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29" y="25"/>
                        <a:pt x="29" y="25"/>
                        <a:pt x="29" y="25"/>
                      </a:cubicBezTo>
                      <a:close/>
                      <a:moveTo>
                        <a:pt x="14" y="19"/>
                      </a:moveTo>
                      <a:cubicBezTo>
                        <a:pt x="13" y="18"/>
                        <a:pt x="13" y="15"/>
                        <a:pt x="14" y="14"/>
                      </a:cubicBezTo>
                      <a:cubicBezTo>
                        <a:pt x="16" y="13"/>
                        <a:pt x="18" y="13"/>
                        <a:pt x="20" y="14"/>
                      </a:cubicBezTo>
                      <a:cubicBezTo>
                        <a:pt x="21" y="15"/>
                        <a:pt x="21" y="18"/>
                        <a:pt x="20" y="19"/>
                      </a:cubicBezTo>
                      <a:cubicBezTo>
                        <a:pt x="18" y="21"/>
                        <a:pt x="16" y="21"/>
                        <a:pt x="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1" name="îṣ1ídè"/>
                <p:cNvSpPr/>
                <p:nvPr/>
              </p:nvSpPr>
              <p:spPr bwMode="auto">
                <a:xfrm>
                  <a:off x="4033838" y="4594225"/>
                  <a:ext cx="57150" cy="60325"/>
                </a:xfrm>
                <a:custGeom>
                  <a:avLst/>
                  <a:gdLst/>
                  <a:ahLst/>
                  <a:cxnLst>
                    <a:cxn ang="0">
                      <a:pos x="17" y="15"/>
                    </a:cxn>
                    <a:cxn ang="0">
                      <a:pos x="17" y="14"/>
                    </a:cxn>
                    <a:cxn ang="0">
                      <a:pos x="19" y="14"/>
                    </a:cxn>
                    <a:cxn ang="0">
                      <a:pos x="20" y="12"/>
                    </a:cxn>
                    <a:cxn ang="0">
                      <a:pos x="18" y="11"/>
                    </a:cxn>
                    <a:cxn ang="0">
                      <a:pos x="18" y="10"/>
                    </a:cxn>
                    <a:cxn ang="0">
                      <a:pos x="20" y="9"/>
                    </a:cxn>
                    <a:cxn ang="0">
                      <a:pos x="19" y="7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8" y="4"/>
                    </a:cxn>
                    <a:cxn ang="0">
                      <a:pos x="17" y="3"/>
                    </a:cxn>
                    <a:cxn ang="0">
                      <a:pos x="16" y="2"/>
                    </a:cxn>
                    <a:cxn ang="0">
                      <a:pos x="14" y="3"/>
                    </a:cxn>
                    <a:cxn ang="0">
                      <a:pos x="14" y="3"/>
                    </a:cxn>
                    <a:cxn ang="0">
                      <a:pos x="14" y="1"/>
                    </a:cxn>
                    <a:cxn ang="0">
                      <a:pos x="11" y="0"/>
                    </a:cxn>
                    <a:cxn ang="0">
                      <a:pos x="10" y="2"/>
                    </a:cxn>
                    <a:cxn ang="0">
                      <a:pos x="9" y="2"/>
                    </a:cxn>
                    <a:cxn ang="0">
                      <a:pos x="8" y="0"/>
                    </a:cxn>
                    <a:cxn ang="0">
                      <a:pos x="6" y="1"/>
                    </a:cxn>
                    <a:cxn ang="0">
                      <a:pos x="6" y="3"/>
                    </a:cxn>
                    <a:cxn ang="0">
                      <a:pos x="5" y="3"/>
                    </a:cxn>
                    <a:cxn ang="0">
                      <a:pos x="3" y="2"/>
                    </a:cxn>
                    <a:cxn ang="0">
                      <a:pos x="2" y="4"/>
                    </a:cxn>
                    <a:cxn ang="0">
                      <a:pos x="2" y="6"/>
                    </a:cxn>
                    <a:cxn ang="0">
                      <a:pos x="2" y="6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1" y="10"/>
                    </a:cxn>
                    <a:cxn ang="0">
                      <a:pos x="1" y="11"/>
                    </a:cxn>
                    <a:cxn ang="0">
                      <a:pos x="0" y="12"/>
                    </a:cxn>
                    <a:cxn ang="0">
                      <a:pos x="0" y="14"/>
                    </a:cxn>
                    <a:cxn ang="0">
                      <a:pos x="2" y="14"/>
                    </a:cxn>
                    <a:cxn ang="0">
                      <a:pos x="2" y="15"/>
                    </a:cxn>
                    <a:cxn ang="0">
                      <a:pos x="2" y="17"/>
                    </a:cxn>
                    <a:cxn ang="0">
                      <a:pos x="3" y="18"/>
                    </a:cxn>
                    <a:cxn ang="0">
                      <a:pos x="5" y="18"/>
                    </a:cxn>
                    <a:cxn ang="0">
                      <a:pos x="6" y="18"/>
                    </a:cxn>
                    <a:cxn ang="0">
                      <a:pos x="6" y="20"/>
                    </a:cxn>
                    <a:cxn ang="0">
                      <a:pos x="8" y="21"/>
                    </a:cxn>
                    <a:cxn ang="0">
                      <a:pos x="9" y="19"/>
                    </a:cxn>
                    <a:cxn ang="0">
                      <a:pos x="10" y="19"/>
                    </a:cxn>
                    <a:cxn ang="0">
                      <a:pos x="11" y="21"/>
                    </a:cxn>
                    <a:cxn ang="0">
                      <a:pos x="14" y="20"/>
                    </a:cxn>
                    <a:cxn ang="0">
                      <a:pos x="14" y="18"/>
                    </a:cxn>
                    <a:cxn ang="0">
                      <a:pos x="14" y="18"/>
                    </a:cxn>
                    <a:cxn ang="0">
                      <a:pos x="16" y="18"/>
                    </a:cxn>
                    <a:cxn ang="0">
                      <a:pos x="17" y="18"/>
                    </a:cxn>
                    <a:cxn ang="0">
                      <a:pos x="18" y="17"/>
                    </a:cxn>
                    <a:cxn ang="0">
                      <a:pos x="17" y="15"/>
                    </a:cxn>
                    <a:cxn ang="0">
                      <a:pos x="8" y="12"/>
                    </a:cxn>
                    <a:cxn ang="0">
                      <a:pos x="8" y="9"/>
                    </a:cxn>
                    <a:cxn ang="0">
                      <a:pos x="11" y="9"/>
                    </a:cxn>
                    <a:cxn ang="0">
                      <a:pos x="11" y="12"/>
                    </a:cxn>
                    <a:cxn ang="0">
                      <a:pos x="8" y="12"/>
                    </a:cxn>
                  </a:cxnLst>
                  <a:rect l="0" t="0" r="r" b="b"/>
                  <a:pathLst>
                    <a:path w="20" h="21">
                      <a:moveTo>
                        <a:pt x="17" y="15"/>
                      </a:moveTo>
                      <a:cubicBezTo>
                        <a:pt x="17" y="15"/>
                        <a:pt x="17" y="15"/>
                        <a:pt x="17" y="14"/>
                      </a:cubicBezTo>
                      <a:cubicBezTo>
                        <a:pt x="19" y="14"/>
                        <a:pt x="19" y="14"/>
                        <a:pt x="19" y="14"/>
                      </a:cubicBezTo>
                      <a:cubicBezTo>
                        <a:pt x="20" y="12"/>
                        <a:pt x="20" y="12"/>
                        <a:pt x="20" y="12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8" y="11"/>
                        <a:pt x="18" y="10"/>
                        <a:pt x="18" y="10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1"/>
                        <a:pt x="1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3" y="18"/>
                        <a:pt x="3" y="18"/>
                        <a:pt x="3" y="18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8"/>
                        <a:pt x="5" y="18"/>
                        <a:pt x="6" y="18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14" y="20"/>
                        <a:pt x="14" y="20"/>
                        <a:pt x="14" y="20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lnTo>
                        <a:pt x="17" y="15"/>
                      </a:lnTo>
                      <a:close/>
                      <a:moveTo>
                        <a:pt x="8" y="12"/>
                      </a:moveTo>
                      <a:cubicBezTo>
                        <a:pt x="7" y="11"/>
                        <a:pt x="7" y="10"/>
                        <a:pt x="8" y="9"/>
                      </a:cubicBezTo>
                      <a:cubicBezTo>
                        <a:pt x="9" y="8"/>
                        <a:pt x="10" y="8"/>
                        <a:pt x="11" y="9"/>
                      </a:cubicBezTo>
                      <a:cubicBezTo>
                        <a:pt x="12" y="10"/>
                        <a:pt x="12" y="11"/>
                        <a:pt x="11" y="12"/>
                      </a:cubicBezTo>
                      <a:cubicBezTo>
                        <a:pt x="10" y="13"/>
                        <a:pt x="9" y="13"/>
                        <a:pt x="8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2" name="iSļidé"/>
              <p:cNvGrpSpPr/>
              <p:nvPr/>
            </p:nvGrpSpPr>
            <p:grpSpPr>
              <a:xfrm>
                <a:off x="4982521" y="5099251"/>
                <a:ext cx="285861" cy="549036"/>
                <a:chOff x="4486276" y="4586288"/>
                <a:chExt cx="100012" cy="192087"/>
              </a:xfrm>
              <a:solidFill>
                <a:schemeClr val="bg1"/>
              </a:solidFill>
            </p:grpSpPr>
            <p:sp>
              <p:nvSpPr>
                <p:cNvPr id="123" name="íṡļíďê"/>
                <p:cNvSpPr/>
                <p:nvPr/>
              </p:nvSpPr>
              <p:spPr bwMode="auto">
                <a:xfrm>
                  <a:off x="4494213" y="4586288"/>
                  <a:ext cx="92075" cy="77787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11" y="3"/>
                    </a:cxn>
                    <a:cxn ang="0">
                      <a:pos x="1" y="12"/>
                    </a:cxn>
                    <a:cxn ang="0">
                      <a:pos x="0" y="14"/>
                    </a:cxn>
                    <a:cxn ang="0">
                      <a:pos x="1" y="24"/>
                    </a:cxn>
                    <a:cxn ang="0">
                      <a:pos x="2" y="25"/>
                    </a:cxn>
                    <a:cxn ang="0">
                      <a:pos x="2" y="25"/>
                    </a:cxn>
                    <a:cxn ang="0">
                      <a:pos x="2" y="25"/>
                    </a:cxn>
                    <a:cxn ang="0">
                      <a:pos x="4" y="27"/>
                    </a:cxn>
                    <a:cxn ang="0">
                      <a:pos x="5" y="26"/>
                    </a:cxn>
                    <a:cxn ang="0">
                      <a:pos x="6" y="24"/>
                    </a:cxn>
                    <a:cxn ang="0">
                      <a:pos x="7" y="16"/>
                    </a:cxn>
                    <a:cxn ang="0">
                      <a:pos x="13" y="11"/>
                    </a:cxn>
                    <a:cxn ang="0">
                      <a:pos x="14" y="11"/>
                    </a:cxn>
                    <a:cxn ang="0">
                      <a:pos x="16" y="14"/>
                    </a:cxn>
                    <a:cxn ang="0">
                      <a:pos x="16" y="17"/>
                    </a:cxn>
                    <a:cxn ang="0">
                      <a:pos x="12" y="22"/>
                    </a:cxn>
                    <a:cxn ang="0">
                      <a:pos x="13" y="25"/>
                    </a:cxn>
                    <a:cxn ang="0">
                      <a:pos x="14" y="25"/>
                    </a:cxn>
                    <a:cxn ang="0">
                      <a:pos x="16" y="25"/>
                    </a:cxn>
                    <a:cxn ang="0">
                      <a:pos x="22" y="17"/>
                    </a:cxn>
                    <a:cxn ang="0">
                      <a:pos x="29" y="11"/>
                    </a:cxn>
                    <a:cxn ang="0">
                      <a:pos x="30" y="11"/>
                    </a:cxn>
                    <a:cxn ang="0">
                      <a:pos x="32" y="9"/>
                    </a:cxn>
                    <a:cxn ang="0">
                      <a:pos x="32" y="2"/>
                    </a:cxn>
                    <a:cxn ang="0">
                      <a:pos x="30" y="0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2" h="27">
                      <a:moveTo>
                        <a:pt x="24" y="2"/>
                      </a:moveTo>
                      <a:cubicBezTo>
                        <a:pt x="24" y="2"/>
                        <a:pt x="13" y="2"/>
                        <a:pt x="11" y="3"/>
                      </a:cubicBezTo>
                      <a:cubicBezTo>
                        <a:pt x="9" y="3"/>
                        <a:pt x="1" y="12"/>
                        <a:pt x="1" y="12"/>
                      </a:cubicBezTo>
                      <a:cubicBezTo>
                        <a:pt x="0" y="13"/>
                        <a:pt x="0" y="13"/>
                        <a:pt x="0" y="14"/>
                      </a:cubicBezTo>
                      <a:cubicBezTo>
                        <a:pt x="1" y="24"/>
                        <a:pt x="1" y="24"/>
                        <a:pt x="1" y="24"/>
                      </a:cubicBezTo>
                      <a:cubicBezTo>
                        <a:pt x="1" y="25"/>
                        <a:pt x="2" y="25"/>
                        <a:pt x="2" y="25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2" y="26"/>
                        <a:pt x="3" y="27"/>
                        <a:pt x="4" y="27"/>
                      </a:cubicBezTo>
                      <a:cubicBezTo>
                        <a:pt x="4" y="27"/>
                        <a:pt x="5" y="26"/>
                        <a:pt x="5" y="26"/>
                      </a:cubicBezTo>
                      <a:cubicBezTo>
                        <a:pt x="6" y="25"/>
                        <a:pt x="6" y="25"/>
                        <a:pt x="6" y="24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cubicBezTo>
                        <a:pt x="13" y="11"/>
                        <a:pt x="14" y="10"/>
                        <a:pt x="14" y="11"/>
                      </a:cubicBezTo>
                      <a:cubicBezTo>
                        <a:pt x="15" y="12"/>
                        <a:pt x="16" y="13"/>
                        <a:pt x="16" y="14"/>
                      </a:cubicBezTo>
                      <a:cubicBezTo>
                        <a:pt x="17" y="16"/>
                        <a:pt x="16" y="17"/>
                        <a:pt x="16" y="17"/>
                      </a:cubicBezTo>
                      <a:cubicBezTo>
                        <a:pt x="12" y="22"/>
                        <a:pt x="12" y="22"/>
                        <a:pt x="12" y="22"/>
                      </a:cubicBezTo>
                      <a:cubicBezTo>
                        <a:pt x="12" y="23"/>
                        <a:pt x="12" y="24"/>
                        <a:pt x="13" y="25"/>
                      </a:cubicBezTo>
                      <a:cubicBezTo>
                        <a:pt x="13" y="25"/>
                        <a:pt x="14" y="25"/>
                        <a:pt x="14" y="25"/>
                      </a:cubicBezTo>
                      <a:cubicBezTo>
                        <a:pt x="15" y="25"/>
                        <a:pt x="15" y="25"/>
                        <a:pt x="16" y="25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0" y="11"/>
                        <a:pt x="32" y="11"/>
                        <a:pt x="32" y="9"/>
                      </a:cubicBezTo>
                      <a:cubicBezTo>
                        <a:pt x="32" y="6"/>
                        <a:pt x="32" y="3"/>
                        <a:pt x="32" y="2"/>
                      </a:cubicBezTo>
                      <a:cubicBezTo>
                        <a:pt x="32" y="0"/>
                        <a:pt x="30" y="0"/>
                        <a:pt x="30" y="0"/>
                      </a:cubicBez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4" name="í$ḷíďe"/>
                <p:cNvSpPr/>
                <p:nvPr/>
              </p:nvSpPr>
              <p:spPr bwMode="auto">
                <a:xfrm>
                  <a:off x="4486276" y="4689475"/>
                  <a:ext cx="88900" cy="88900"/>
                </a:xfrm>
                <a:custGeom>
                  <a:avLst/>
                  <a:gdLst/>
                  <a:ahLst/>
                  <a:cxnLst>
                    <a:cxn ang="0">
                      <a:pos x="6" y="3"/>
                    </a:cxn>
                    <a:cxn ang="0">
                      <a:pos x="18" y="29"/>
                    </a:cxn>
                    <a:cxn ang="0">
                      <a:pos x="16" y="0"/>
                    </a:cxn>
                    <a:cxn ang="0">
                      <a:pos x="22" y="22"/>
                    </a:cxn>
                    <a:cxn ang="0">
                      <a:pos x="18" y="24"/>
                    </a:cxn>
                    <a:cxn ang="0">
                      <a:pos x="17" y="26"/>
                    </a:cxn>
                    <a:cxn ang="0">
                      <a:pos x="16" y="24"/>
                    </a:cxn>
                    <a:cxn ang="0">
                      <a:pos x="12" y="25"/>
                    </a:cxn>
                    <a:cxn ang="0">
                      <a:pos x="10" y="23"/>
                    </a:cxn>
                    <a:cxn ang="0">
                      <a:pos x="11" y="22"/>
                    </a:cxn>
                    <a:cxn ang="0">
                      <a:pos x="13" y="22"/>
                    </a:cxn>
                    <a:cxn ang="0">
                      <a:pos x="17" y="22"/>
                    </a:cxn>
                    <a:cxn ang="0">
                      <a:pos x="19" y="21"/>
                    </a:cxn>
                    <a:cxn ang="0">
                      <a:pos x="19" y="18"/>
                    </a:cxn>
                    <a:cxn ang="0">
                      <a:pos x="17" y="17"/>
                    </a:cxn>
                    <a:cxn ang="0">
                      <a:pos x="13" y="17"/>
                    </a:cxn>
                    <a:cxn ang="0">
                      <a:pos x="9" y="17"/>
                    </a:cxn>
                    <a:cxn ang="0">
                      <a:pos x="7" y="14"/>
                    </a:cxn>
                    <a:cxn ang="0">
                      <a:pos x="8" y="10"/>
                    </a:cxn>
                    <a:cxn ang="0">
                      <a:pos x="12" y="8"/>
                    </a:cxn>
                    <a:cxn ang="0">
                      <a:pos x="12" y="6"/>
                    </a:cxn>
                    <a:cxn ang="0">
                      <a:pos x="14" y="8"/>
                    </a:cxn>
                    <a:cxn ang="0">
                      <a:pos x="17" y="8"/>
                    </a:cxn>
                    <a:cxn ang="0">
                      <a:pos x="19" y="9"/>
                    </a:cxn>
                    <a:cxn ang="0">
                      <a:pos x="18" y="10"/>
                    </a:cxn>
                    <a:cxn ang="0">
                      <a:pos x="18" y="10"/>
                    </a:cxn>
                    <a:cxn ang="0">
                      <a:pos x="14" y="10"/>
                    </a:cxn>
                    <a:cxn ang="0">
                      <a:pos x="11" y="11"/>
                    </a:cxn>
                    <a:cxn ang="0">
                      <a:pos x="11" y="13"/>
                    </a:cxn>
                    <a:cxn ang="0">
                      <a:pos x="12" y="14"/>
                    </a:cxn>
                    <a:cxn ang="0">
                      <a:pos x="15" y="14"/>
                    </a:cxn>
                    <a:cxn ang="0">
                      <a:pos x="18" y="14"/>
                    </a:cxn>
                    <a:cxn ang="0">
                      <a:pos x="23" y="17"/>
                    </a:cxn>
                  </a:cxnLst>
                  <a:rect l="0" t="0" r="r" b="b"/>
                  <a:pathLst>
                    <a:path w="31" h="31">
                      <a:moveTo>
                        <a:pt x="16" y="0"/>
                      </a:move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7"/>
                        <a:pt x="0" y="14"/>
                        <a:pt x="2" y="20"/>
                      </a:cubicBezTo>
                      <a:cubicBezTo>
                        <a:pt x="4" y="28"/>
                        <a:pt x="11" y="31"/>
                        <a:pt x="18" y="29"/>
                      </a:cubicBezTo>
                      <a:cubicBezTo>
                        <a:pt x="26" y="27"/>
                        <a:pt x="31" y="21"/>
                        <a:pt x="29" y="13"/>
                      </a:cubicBezTo>
                      <a:cubicBezTo>
                        <a:pt x="27" y="8"/>
                        <a:pt x="21" y="2"/>
                        <a:pt x="16" y="0"/>
                      </a:cubicBezTo>
                      <a:close/>
                      <a:moveTo>
                        <a:pt x="23" y="20"/>
                      </a:moveTo>
                      <a:cubicBezTo>
                        <a:pt x="23" y="20"/>
                        <a:pt x="22" y="21"/>
                        <a:pt x="22" y="22"/>
                      </a:cubicBezTo>
                      <a:cubicBezTo>
                        <a:pt x="21" y="22"/>
                        <a:pt x="20" y="23"/>
                        <a:pt x="20" y="23"/>
                      </a:cubicBezTo>
                      <a:cubicBezTo>
                        <a:pt x="19" y="23"/>
                        <a:pt x="18" y="24"/>
                        <a:pt x="18" y="24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6"/>
                        <a:pt x="18" y="26"/>
                        <a:pt x="17" y="26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16" y="24"/>
                        <a:pt x="16" y="24"/>
                        <a:pt x="16" y="24"/>
                      </a:cubicBezTo>
                      <a:cubicBezTo>
                        <a:pt x="15" y="25"/>
                        <a:pt x="15" y="25"/>
                        <a:pt x="14" y="25"/>
                      </a:cubicBezTo>
                      <a:cubicBezTo>
                        <a:pt x="14" y="25"/>
                        <a:pt x="13" y="25"/>
                        <a:pt x="12" y="25"/>
                      </a:cubicBezTo>
                      <a:cubicBezTo>
                        <a:pt x="11" y="25"/>
                        <a:pt x="11" y="24"/>
                        <a:pt x="10" y="24"/>
                      </a:cubicBezTo>
                      <a:cubicBezTo>
                        <a:pt x="10" y="24"/>
                        <a:pt x="10" y="24"/>
                        <a:pt x="10" y="23"/>
                      </a:cubicBezTo>
                      <a:cubicBezTo>
                        <a:pt x="10" y="23"/>
                        <a:pt x="10" y="23"/>
                        <a:pt x="10" y="22"/>
                      </a:cubicBezTo>
                      <a:cubicBezTo>
                        <a:pt x="10" y="22"/>
                        <a:pt x="10" y="22"/>
                        <a:pt x="11" y="22"/>
                      </a:cubicBezTo>
                      <a:cubicBezTo>
                        <a:pt x="11" y="22"/>
                        <a:pt x="11" y="22"/>
                        <a:pt x="12" y="22"/>
                      </a:cubicBezTo>
                      <a:cubicBezTo>
                        <a:pt x="12" y="22"/>
                        <a:pt x="12" y="22"/>
                        <a:pt x="13" y="22"/>
                      </a:cubicBezTo>
                      <a:cubicBezTo>
                        <a:pt x="13" y="22"/>
                        <a:pt x="14" y="22"/>
                        <a:pt x="15" y="22"/>
                      </a:cubicBezTo>
                      <a:cubicBezTo>
                        <a:pt x="15" y="22"/>
                        <a:pt x="16" y="22"/>
                        <a:pt x="17" y="22"/>
                      </a:cubicBezTo>
                      <a:cubicBezTo>
                        <a:pt x="17" y="22"/>
                        <a:pt x="17" y="21"/>
                        <a:pt x="18" y="21"/>
                      </a:cubicBezTo>
                      <a:cubicBezTo>
                        <a:pt x="18" y="21"/>
                        <a:pt x="18" y="21"/>
                        <a:pt x="19" y="21"/>
                      </a:cubicBezTo>
                      <a:cubicBezTo>
                        <a:pt x="19" y="20"/>
                        <a:pt x="19" y="20"/>
                        <a:pt x="19" y="20"/>
                      </a:cubicBezTo>
                      <a:cubicBezTo>
                        <a:pt x="19" y="19"/>
                        <a:pt x="19" y="19"/>
                        <a:pt x="19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8" y="17"/>
                        <a:pt x="18" y="17"/>
                        <a:pt x="17" y="17"/>
                      </a:cubicBezTo>
                      <a:cubicBezTo>
                        <a:pt x="16" y="17"/>
                        <a:pt x="15" y="17"/>
                        <a:pt x="15" y="17"/>
                      </a:cubicBezTo>
                      <a:cubicBezTo>
                        <a:pt x="14" y="17"/>
                        <a:pt x="13" y="17"/>
                        <a:pt x="13" y="17"/>
                      </a:cubicBezTo>
                      <a:cubicBezTo>
                        <a:pt x="12" y="17"/>
                        <a:pt x="11" y="17"/>
                        <a:pt x="11" y="17"/>
                      </a:cubicBezTo>
                      <a:cubicBezTo>
                        <a:pt x="10" y="17"/>
                        <a:pt x="10" y="17"/>
                        <a:pt x="9" y="17"/>
                      </a:cubicBezTo>
                      <a:cubicBezTo>
                        <a:pt x="9" y="16"/>
                        <a:pt x="8" y="16"/>
                        <a:pt x="8" y="16"/>
                      </a:cubicBezTo>
                      <a:cubicBezTo>
                        <a:pt x="8" y="15"/>
                        <a:pt x="7" y="15"/>
                        <a:pt x="7" y="14"/>
                      </a:cubicBezTo>
                      <a:cubicBezTo>
                        <a:pt x="7" y="13"/>
                        <a:pt x="7" y="13"/>
                        <a:pt x="7" y="12"/>
                      </a:cubicBezTo>
                      <a:cubicBezTo>
                        <a:pt x="8" y="11"/>
                        <a:pt x="8" y="11"/>
                        <a:pt x="8" y="10"/>
                      </a:cubicBezTo>
                      <a:cubicBezTo>
                        <a:pt x="9" y="10"/>
                        <a:pt x="9" y="9"/>
                        <a:pt x="10" y="9"/>
                      </a:cubicBezTo>
                      <a:cubicBezTo>
                        <a:pt x="11" y="9"/>
                        <a:pt x="11" y="9"/>
                        <a:pt x="12" y="8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3" y="5"/>
                        <a:pt x="13" y="6"/>
                        <a:pt x="13" y="6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8"/>
                        <a:pt x="15" y="8"/>
                        <a:pt x="15" y="8"/>
                      </a:cubicBezTo>
                      <a:cubicBezTo>
                        <a:pt x="16" y="7"/>
                        <a:pt x="17" y="8"/>
                        <a:pt x="17" y="8"/>
                      </a:cubicBezTo>
                      <a:cubicBezTo>
                        <a:pt x="18" y="8"/>
                        <a:pt x="18" y="8"/>
                        <a:pt x="19" y="8"/>
                      </a:cubicBezTo>
                      <a:cubicBezTo>
                        <a:pt x="19" y="8"/>
                        <a:pt x="19" y="9"/>
                        <a:pt x="19" y="9"/>
                      </a:cubicBezTo>
                      <a:cubicBezTo>
                        <a:pt x="19" y="9"/>
                        <a:pt x="19" y="10"/>
                        <a:pt x="19" y="10"/>
                      </a:cubicBezTo>
                      <a:cubicBezTo>
                        <a:pt x="19" y="10"/>
                        <a:pt x="19" y="10"/>
                        <a:pt x="18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7" y="10"/>
                        <a:pt x="17" y="10"/>
                        <a:pt x="16" y="10"/>
                      </a:cubicBezTo>
                      <a:cubicBezTo>
                        <a:pt x="15" y="10"/>
                        <a:pt x="15" y="10"/>
                        <a:pt x="14" y="10"/>
                      </a:cubicBezTo>
                      <a:cubicBezTo>
                        <a:pt x="13" y="11"/>
                        <a:pt x="13" y="11"/>
                        <a:pt x="12" y="11"/>
                      </a:cubicBezTo>
                      <a:cubicBezTo>
                        <a:pt x="12" y="11"/>
                        <a:pt x="12" y="11"/>
                        <a:pt x="11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4"/>
                        <a:pt x="11" y="14"/>
                      </a:cubicBezTo>
                      <a:cubicBezTo>
                        <a:pt x="11" y="14"/>
                        <a:pt x="12" y="14"/>
                        <a:pt x="12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4" y="14"/>
                        <a:pt x="14" y="14"/>
                        <a:pt x="15" y="14"/>
                      </a:cubicBezTo>
                      <a:cubicBezTo>
                        <a:pt x="15" y="14"/>
                        <a:pt x="16" y="14"/>
                        <a:pt x="17" y="14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20" y="14"/>
                        <a:pt x="20" y="15"/>
                        <a:pt x="21" y="15"/>
                      </a:cubicBezTo>
                      <a:cubicBezTo>
                        <a:pt x="22" y="16"/>
                        <a:pt x="22" y="16"/>
                        <a:pt x="23" y="17"/>
                      </a:cubicBezTo>
                      <a:cubicBezTo>
                        <a:pt x="23" y="18"/>
                        <a:pt x="23" y="19"/>
                        <a:pt x="23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5" name="îsľíḓê"/>
                <p:cNvSpPr/>
                <p:nvPr/>
              </p:nvSpPr>
              <p:spPr bwMode="auto">
                <a:xfrm>
                  <a:off x="4491038" y="4660900"/>
                  <a:ext cx="38100" cy="3175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9" y="10"/>
                    </a:cxn>
                    <a:cxn ang="0">
                      <a:pos x="13" y="9"/>
                    </a:cxn>
                    <a:cxn ang="0">
                      <a:pos x="13" y="2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10" y="3"/>
                    </a:cxn>
                    <a:cxn ang="0">
                      <a:pos x="8" y="2"/>
                    </a:cxn>
                    <a:cxn ang="0">
                      <a:pos x="6" y="3"/>
                    </a:cxn>
                    <a:cxn ang="0">
                      <a:pos x="5" y="5"/>
                    </a:cxn>
                    <a:cxn ang="0">
                      <a:pos x="5" y="6"/>
                    </a:cxn>
                    <a:cxn ang="0">
                      <a:pos x="1" y="5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3" h="11">
                      <a:moveTo>
                        <a:pt x="5" y="11"/>
                      </a:moveTo>
                      <a:cubicBezTo>
                        <a:pt x="5" y="11"/>
                        <a:pt x="9" y="10"/>
                        <a:pt x="9" y="10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3" y="9"/>
                        <a:pt x="13" y="4"/>
                        <a:pt x="13" y="2"/>
                      </a:cubicBezTo>
                      <a:cubicBezTo>
                        <a:pt x="13" y="0"/>
                        <a:pt x="11" y="1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1"/>
                        <a:pt x="6" y="2"/>
                        <a:pt x="6" y="3"/>
                      </a:cubicBezTo>
                      <a:cubicBezTo>
                        <a:pt x="5" y="4"/>
                        <a:pt x="5" y="4"/>
                        <a:pt x="5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3" y="3"/>
                        <a:pt x="0" y="3"/>
                        <a:pt x="1" y="5"/>
                      </a:cubicBezTo>
                      <a:cubicBezTo>
                        <a:pt x="3" y="7"/>
                        <a:pt x="5" y="11"/>
                        <a:pt x="5" y="1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914309">
                    <a:defRPr/>
                  </a:pPr>
                  <a:endParaRPr sz="1799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03" name="íṧļídê">
              <a:extLst>
                <a:ext uri="{FF2B5EF4-FFF2-40B4-BE49-F238E27FC236}">
                  <a16:creationId xmlns:a16="http://schemas.microsoft.com/office/drawing/2014/main" id="{A196B1B2-E667-41DC-B8A2-140021B8584E}"/>
                </a:ext>
              </a:extLst>
            </p:cNvPr>
            <p:cNvSpPr/>
            <p:nvPr/>
          </p:nvSpPr>
          <p:spPr bwMode="auto">
            <a:xfrm>
              <a:off x="1542164" y="2991285"/>
              <a:ext cx="1848714" cy="594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998" tIns="46799" rIns="89998" bIns="46799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Secret level identification</a:t>
              </a:r>
            </a:p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Secret level classification</a:t>
              </a:r>
            </a:p>
          </p:txBody>
        </p:sp>
        <p:sp>
          <p:nvSpPr>
            <p:cNvPr id="104" name="ïş1ïdê">
              <a:extLst>
                <a:ext uri="{FF2B5EF4-FFF2-40B4-BE49-F238E27FC236}">
                  <a16:creationId xmlns:a16="http://schemas.microsoft.com/office/drawing/2014/main" id="{B7E7D058-3F0F-4660-B63C-D752D62C314C}"/>
                </a:ext>
              </a:extLst>
            </p:cNvPr>
            <p:cNvSpPr txBox="1"/>
            <p:nvPr/>
          </p:nvSpPr>
          <p:spPr bwMode="auto">
            <a:xfrm>
              <a:off x="1475099" y="2533697"/>
              <a:ext cx="1912961" cy="44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9998" tIns="46799" rIns="89998" bIns="35999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defTabSz="914286">
                <a:defRPr/>
              </a:pPr>
              <a:r>
                <a:rPr lang="en-US" altLang="zh-CN" sz="1999" b="1" dirty="0">
                  <a:solidFill>
                    <a:srgbClr val="5E5CA2"/>
                  </a:solidFill>
                  <a:latin typeface="Arial"/>
                  <a:ea typeface="微软雅黑" panose="020B0503020204020204" pitchFamily="34" charset="-122"/>
                </a:rPr>
                <a:t>Generation</a:t>
              </a:r>
            </a:p>
          </p:txBody>
        </p:sp>
        <p:sp>
          <p:nvSpPr>
            <p:cNvPr id="105" name="iśļíḍe">
              <a:extLst>
                <a:ext uri="{FF2B5EF4-FFF2-40B4-BE49-F238E27FC236}">
                  <a16:creationId xmlns:a16="http://schemas.microsoft.com/office/drawing/2014/main" id="{B8DEE797-9410-408B-A69D-364ABF19B499}"/>
                </a:ext>
              </a:extLst>
            </p:cNvPr>
            <p:cNvSpPr/>
            <p:nvPr/>
          </p:nvSpPr>
          <p:spPr bwMode="auto">
            <a:xfrm>
              <a:off x="2031599" y="5383637"/>
              <a:ext cx="1872000" cy="348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998" tIns="46799" rIns="89998" bIns="46799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Destruction management</a:t>
              </a:r>
            </a:p>
          </p:txBody>
        </p:sp>
        <p:sp>
          <p:nvSpPr>
            <p:cNvPr id="106" name="ïṡlíḑé">
              <a:extLst>
                <a:ext uri="{FF2B5EF4-FFF2-40B4-BE49-F238E27FC236}">
                  <a16:creationId xmlns:a16="http://schemas.microsoft.com/office/drawing/2014/main" id="{215016DA-4800-4AEE-B693-2AB2DCF81658}"/>
                </a:ext>
              </a:extLst>
            </p:cNvPr>
            <p:cNvSpPr txBox="1"/>
            <p:nvPr/>
          </p:nvSpPr>
          <p:spPr bwMode="auto">
            <a:xfrm>
              <a:off x="1981001" y="4936414"/>
              <a:ext cx="1924619" cy="44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9998" tIns="46799" rIns="89998" bIns="35999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defTabSz="914286">
                <a:defRPr/>
              </a:pPr>
              <a:r>
                <a:rPr lang="en-US" altLang="zh-CN" sz="1999" b="1" dirty="0">
                  <a:solidFill>
                    <a:srgbClr val="5E5CA2"/>
                  </a:solidFill>
                  <a:latin typeface="Arial"/>
                  <a:ea typeface="微软雅黑" panose="020B0503020204020204" pitchFamily="34" charset="-122"/>
                </a:rPr>
                <a:t>Destruction</a:t>
              </a:r>
            </a:p>
          </p:txBody>
        </p:sp>
        <p:sp>
          <p:nvSpPr>
            <p:cNvPr id="107" name="iṧlïḑé">
              <a:extLst>
                <a:ext uri="{FF2B5EF4-FFF2-40B4-BE49-F238E27FC236}">
                  <a16:creationId xmlns:a16="http://schemas.microsoft.com/office/drawing/2014/main" id="{20E8E01C-D59C-41DA-974B-09D8D60F5FBC}"/>
                </a:ext>
              </a:extLst>
            </p:cNvPr>
            <p:cNvSpPr/>
            <p:nvPr/>
          </p:nvSpPr>
          <p:spPr bwMode="auto">
            <a:xfrm>
              <a:off x="8246462" y="2702328"/>
              <a:ext cx="2958538" cy="1039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998" tIns="46799" rIns="89998" bIns="46799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Mail basic encryption</a:t>
              </a:r>
            </a:p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Mail outgoing audit</a:t>
              </a:r>
            </a:p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High-secret information transmission</a:t>
              </a:r>
              <a:endParaRPr lang="zh-CN" altLang="en-US" sz="1050" dirty="0">
                <a:solidFill>
                  <a:schemeClr val="accent1">
                    <a:lumMod val="75000"/>
                  </a:schemeClr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08" name="îsḷidè">
              <a:extLst>
                <a:ext uri="{FF2B5EF4-FFF2-40B4-BE49-F238E27FC236}">
                  <a16:creationId xmlns:a16="http://schemas.microsoft.com/office/drawing/2014/main" id="{77FBE036-5B38-4F49-8341-1C3E53760C37}"/>
                </a:ext>
              </a:extLst>
            </p:cNvPr>
            <p:cNvSpPr txBox="1"/>
            <p:nvPr/>
          </p:nvSpPr>
          <p:spPr bwMode="auto">
            <a:xfrm>
              <a:off x="7551034" y="2400756"/>
              <a:ext cx="2059788" cy="44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9998" tIns="46799" rIns="89998" bIns="35999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914286">
                <a:defRPr/>
              </a:pPr>
              <a:r>
                <a:rPr lang="en-US" altLang="zh-CN" sz="1999" b="1" dirty="0">
                  <a:solidFill>
                    <a:srgbClr val="5E5CA2"/>
                  </a:solidFill>
                  <a:latin typeface="Arial"/>
                  <a:ea typeface="微软雅黑" panose="020B0503020204020204" pitchFamily="34" charset="-122"/>
                </a:rPr>
                <a:t>Transmission</a:t>
              </a:r>
            </a:p>
          </p:txBody>
        </p:sp>
        <p:sp>
          <p:nvSpPr>
            <p:cNvPr id="109" name="ïšlîḑê">
              <a:extLst>
                <a:ext uri="{FF2B5EF4-FFF2-40B4-BE49-F238E27FC236}">
                  <a16:creationId xmlns:a16="http://schemas.microsoft.com/office/drawing/2014/main" id="{971C6879-05DE-4915-994D-F883F42AE25A}"/>
                </a:ext>
              </a:extLst>
            </p:cNvPr>
            <p:cNvSpPr/>
            <p:nvPr/>
          </p:nvSpPr>
          <p:spPr bwMode="auto">
            <a:xfrm>
              <a:off x="8128627" y="4877364"/>
              <a:ext cx="3742480" cy="1395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998" tIns="46799" rIns="89998" bIns="46799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Control of removable media</a:t>
              </a:r>
            </a:p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Management of physical assets</a:t>
              </a:r>
            </a:p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Lock and keep the information assets</a:t>
              </a:r>
            </a:p>
            <a:p>
              <a:pPr marL="171433" indent="-171433" defTabSz="914286">
                <a:lnSpc>
                  <a:spcPct val="17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Management of the printing of confidential information</a:t>
              </a:r>
              <a:endParaRPr lang="zh-CN" altLang="en-US" sz="1050" dirty="0">
                <a:solidFill>
                  <a:schemeClr val="accent1">
                    <a:lumMod val="75000"/>
                  </a:schemeClr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10" name="îṥlïḍé">
              <a:extLst>
                <a:ext uri="{FF2B5EF4-FFF2-40B4-BE49-F238E27FC236}">
                  <a16:creationId xmlns:a16="http://schemas.microsoft.com/office/drawing/2014/main" id="{AF82BD12-9E8F-48BD-9DA3-B6182C1A96D0}"/>
                </a:ext>
              </a:extLst>
            </p:cNvPr>
            <p:cNvSpPr txBox="1"/>
            <p:nvPr/>
          </p:nvSpPr>
          <p:spPr bwMode="auto">
            <a:xfrm>
              <a:off x="7543980" y="4549146"/>
              <a:ext cx="1345550" cy="44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9998" tIns="46799" rIns="89998" bIns="35999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914286">
                <a:defRPr/>
              </a:pPr>
              <a:r>
                <a:rPr lang="en-US" altLang="zh-CN" sz="1999" b="1" dirty="0">
                  <a:solidFill>
                    <a:srgbClr val="5E5CA2"/>
                  </a:solidFill>
                  <a:latin typeface="Arial"/>
                  <a:ea typeface="微软雅黑" panose="020B0503020204020204" pitchFamily="34" charset="-122"/>
                </a:rPr>
                <a:t>Storage</a:t>
              </a:r>
            </a:p>
          </p:txBody>
        </p:sp>
        <p:sp>
          <p:nvSpPr>
            <p:cNvPr id="111" name="îṡḷiḍè">
              <a:extLst>
                <a:ext uri="{FF2B5EF4-FFF2-40B4-BE49-F238E27FC236}">
                  <a16:creationId xmlns:a16="http://schemas.microsoft.com/office/drawing/2014/main" id="{440FB7ED-67F7-48C7-9E8C-022AA57B6D2D}"/>
                </a:ext>
              </a:extLst>
            </p:cNvPr>
            <p:cNvSpPr/>
            <p:nvPr/>
          </p:nvSpPr>
          <p:spPr bwMode="auto">
            <a:xfrm>
              <a:off x="6200469" y="921947"/>
              <a:ext cx="3033844" cy="79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998" tIns="46799" rIns="89998" bIns="46799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33" indent="-171433" defTabSz="914286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Account management</a:t>
              </a:r>
            </a:p>
            <a:p>
              <a:pPr marL="171433" indent="-171433" defTabSz="914286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Role authority management</a:t>
              </a:r>
            </a:p>
            <a:p>
              <a:pPr marL="171433" indent="-171433" defTabSz="914286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05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微软雅黑" panose="020B0503020204020204" pitchFamily="34" charset="-122"/>
                </a:rPr>
                <a:t>Anti-sneak shot &amp; screenshot</a:t>
              </a:r>
            </a:p>
          </p:txBody>
        </p:sp>
        <p:sp>
          <p:nvSpPr>
            <p:cNvPr id="112" name="îşlïḋè">
              <a:extLst>
                <a:ext uri="{FF2B5EF4-FFF2-40B4-BE49-F238E27FC236}">
                  <a16:creationId xmlns:a16="http://schemas.microsoft.com/office/drawing/2014/main" id="{2C9C86FC-0DCC-4908-ADB9-B1BAB36AE0D2}"/>
                </a:ext>
              </a:extLst>
            </p:cNvPr>
            <p:cNvSpPr txBox="1"/>
            <p:nvPr/>
          </p:nvSpPr>
          <p:spPr bwMode="auto">
            <a:xfrm>
              <a:off x="5144356" y="921179"/>
              <a:ext cx="1222509" cy="44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9998" tIns="46799" rIns="89998" bIns="35999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914286">
                <a:defRPr/>
              </a:pPr>
              <a:r>
                <a:rPr lang="en-US" altLang="zh-CN" sz="1999" b="1" dirty="0">
                  <a:solidFill>
                    <a:srgbClr val="5E5CA2"/>
                  </a:solidFill>
                  <a:latin typeface="Arial"/>
                  <a:ea typeface="微软雅黑" panose="020B0503020204020204" pitchFamily="34" charset="-122"/>
                </a:rPr>
                <a:t>Usage</a:t>
              </a:r>
            </a:p>
          </p:txBody>
        </p:sp>
        <p:sp>
          <p:nvSpPr>
            <p:cNvPr id="153" name="ïṡliḋé">
              <a:extLst>
                <a:ext uri="{FF2B5EF4-FFF2-40B4-BE49-F238E27FC236}">
                  <a16:creationId xmlns:a16="http://schemas.microsoft.com/office/drawing/2014/main" id="{8FC376D1-27E7-48D1-8B66-A0AA72F9D939}"/>
                </a:ext>
              </a:extLst>
            </p:cNvPr>
            <p:cNvSpPr/>
            <p:nvPr/>
          </p:nvSpPr>
          <p:spPr>
            <a:xfrm>
              <a:off x="4621922" y="3668517"/>
              <a:ext cx="2318431" cy="331433"/>
            </a:xfrm>
            <a:prstGeom prst="snip2Diag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altLang="zh-CN" sz="2800" b="1" dirty="0">
                  <a:solidFill>
                    <a:srgbClr val="5E5CA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Client Info.</a:t>
              </a:r>
              <a:endParaRPr lang="zh-CN" altLang="en-US" sz="2800" b="1" dirty="0">
                <a:solidFill>
                  <a:srgbClr val="5E5CA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Flowchart: Sort 61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6656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F22B-076F-4028-A197-9E6FF94C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29" y="0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</a:t>
            </a:r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 </a:t>
            </a:r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acilities </a:t>
            </a:r>
            <a:r>
              <a:rPr lang="en-US" altLang="zh-CN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Antibody Discovery </a:t>
            </a:r>
            <a:endParaRPr lang="en-US" sz="2799" b="1" dirty="0">
              <a:solidFill>
                <a:srgbClr val="0C4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55E0CD-5E66-4F2C-8379-3B803F6CBC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13C69-272E-4D95-A959-2D57AC723C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01" y="4929988"/>
            <a:ext cx="1006667" cy="1038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41E080-14AB-46A4-B15E-DCABB19B1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9" r="18883" b="61613"/>
          <a:stretch/>
        </p:blipFill>
        <p:spPr>
          <a:xfrm>
            <a:off x="1978205" y="4969544"/>
            <a:ext cx="3755700" cy="959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ED5B5D-7903-4E04-A02D-0174E51EEA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530"/>
          <a:stretch/>
        </p:blipFill>
        <p:spPr>
          <a:xfrm>
            <a:off x="5890332" y="4753969"/>
            <a:ext cx="5728711" cy="1311648"/>
          </a:xfrm>
          <a:prstGeom prst="rect">
            <a:avLst/>
          </a:prstGeom>
        </p:spPr>
      </p:pic>
      <p:sp>
        <p:nvSpPr>
          <p:cNvPr id="8" name="内容占位符 6">
            <a:extLst>
              <a:ext uri="{FF2B5EF4-FFF2-40B4-BE49-F238E27FC236}">
                <a16:creationId xmlns:a16="http://schemas.microsoft.com/office/drawing/2014/main" id="{2E9DD625-C861-48F3-A321-7D07AB8B3588}"/>
              </a:ext>
            </a:extLst>
          </p:cNvPr>
          <p:cNvSpPr txBox="1">
            <a:spLocks/>
          </p:cNvSpPr>
          <p:nvPr/>
        </p:nvSpPr>
        <p:spPr>
          <a:xfrm>
            <a:off x="611027" y="1263096"/>
            <a:ext cx="10741404" cy="9994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 baseline="0">
                <a:solidFill>
                  <a:srgbClr val="004B9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rgbClr val="004B9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 baseline="0">
                <a:solidFill>
                  <a:srgbClr val="004B9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 baseline="0">
                <a:solidFill>
                  <a:srgbClr val="004B9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 baseline="0">
                <a:solidFill>
                  <a:srgbClr val="004B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 baseline="0">
                <a:solidFill>
                  <a:srgbClr val="004B9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 baseline="0">
                <a:solidFill>
                  <a:srgbClr val="004B9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600" b="1" i="1" dirty="0">
                <a:latin typeface="Arial"/>
                <a:ea typeface="Microsoft YaHei"/>
              </a:rPr>
              <a:t>ISO certification </a:t>
            </a:r>
            <a:r>
              <a:rPr lang="en-US" altLang="zh-CN" sz="1600" i="1" dirty="0">
                <a:latin typeface="Arial"/>
                <a:ea typeface="Microsoft YaHei"/>
              </a:rPr>
              <a:t>for design, manufacture and distribution of antibodies for in-vitro diagnostic medical devices.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600" b="1" i="1" dirty="0">
                <a:latin typeface="Arial"/>
                <a:ea typeface="Microsoft YaHei"/>
              </a:rPr>
              <a:t>AAALAC</a:t>
            </a:r>
            <a:r>
              <a:rPr lang="en-US" altLang="zh-CN" sz="1600" i="1" dirty="0">
                <a:latin typeface="Arial"/>
                <a:ea typeface="Microsoft YaHei"/>
              </a:rPr>
              <a:t> International and </a:t>
            </a:r>
            <a:r>
              <a:rPr lang="en-US" altLang="zh-CN" sz="1600" b="1" i="1" dirty="0">
                <a:latin typeface="Arial"/>
                <a:ea typeface="Microsoft YaHei"/>
              </a:rPr>
              <a:t>OLAW</a:t>
            </a:r>
            <a:r>
              <a:rPr lang="en-US" altLang="zh-CN" sz="1600" i="1" dirty="0">
                <a:latin typeface="Arial"/>
                <a:ea typeface="Microsoft YaHei"/>
              </a:rPr>
              <a:t> accredited animal facility.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B7B174-2DAF-45C8-AF4A-F330367ED62B}"/>
              </a:ext>
            </a:extLst>
          </p:cNvPr>
          <p:cNvSpPr/>
          <p:nvPr/>
        </p:nvSpPr>
        <p:spPr>
          <a:xfrm>
            <a:off x="2171104" y="2411677"/>
            <a:ext cx="8784976" cy="1938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97" lvl="1" indent="-34279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/>
                <a:cs typeface="Arial" charset="0"/>
              </a:rPr>
              <a:t>A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 charset="0"/>
              </a:rPr>
              <a:t> 6,000 </a:t>
            </a:r>
            <a:r>
              <a:rPr lang="en-US" altLang="zh-CN" sz="1600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 charset="0"/>
              </a:rPr>
              <a:t>sq.m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 charset="0"/>
              </a:rPr>
              <a:t> </a:t>
            </a:r>
            <a:r>
              <a:rPr lang="en-US" altLang="zh-CN" sz="1600" dirty="0">
                <a:solidFill>
                  <a:srgbClr val="004B95"/>
                </a:solidFill>
                <a:latin typeface="Arial"/>
                <a:cs typeface="Arial" charset="0"/>
              </a:rPr>
              <a:t>facility, hosting more than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 charset="0"/>
              </a:rPr>
              <a:t>3,000 rabbits </a:t>
            </a:r>
            <a:r>
              <a:rPr lang="en-US" altLang="zh-CN" sz="1600" dirty="0">
                <a:solidFill>
                  <a:srgbClr val="004B95"/>
                </a:solidFill>
                <a:latin typeface="Arial"/>
                <a:cs typeface="Arial" charset="0"/>
              </a:rPr>
              <a:t>and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 charset="0"/>
              </a:rPr>
              <a:t>30,000 rodents</a:t>
            </a:r>
          </a:p>
          <a:p>
            <a:pPr marL="342797" lvl="1" indent="-34279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1600" dirty="0">
              <a:solidFill>
                <a:srgbClr val="004B95"/>
              </a:solidFill>
              <a:latin typeface="Arial"/>
              <a:cs typeface="Arial" charset="0"/>
            </a:endParaRPr>
          </a:p>
          <a:p>
            <a:pPr marL="342797" lvl="1" indent="-34279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/>
                <a:cs typeface="Arial" charset="0"/>
              </a:rPr>
              <a:t>Providing a broad range of antibody services from individual cases or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 charset="0"/>
              </a:rPr>
              <a:t>bulk orders</a:t>
            </a:r>
          </a:p>
          <a:p>
            <a:pPr marL="342797" lvl="1" indent="-34279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rgbClr val="004B95"/>
              </a:solidFill>
              <a:latin typeface="Arial"/>
              <a:cs typeface="Arial" charset="0"/>
            </a:endParaRPr>
          </a:p>
          <a:p>
            <a:pPr marL="342797" lvl="1" indent="-34279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4B95"/>
                </a:solidFill>
                <a:latin typeface="Arial"/>
                <a:cs typeface="Arial" charset="0"/>
              </a:rPr>
              <a:t>On-site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 charset="0"/>
              </a:rPr>
              <a:t>Veterinary Staff </a:t>
            </a:r>
            <a:r>
              <a:rPr lang="en-US" altLang="zh-CN" sz="1600" dirty="0">
                <a:solidFill>
                  <a:srgbClr val="004B95"/>
                </a:solidFill>
                <a:latin typeface="Arial"/>
                <a:cs typeface="Arial" charset="0"/>
              </a:rPr>
              <a:t>to monitor and ensure the health of our animals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Flowchart: Sort 13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060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71BB4CB-0754-4C36-A2A8-D0BB21DD5F8F}"/>
              </a:ext>
            </a:extLst>
          </p:cNvPr>
          <p:cNvSpPr>
            <a:spLocks noChangeAspect="1"/>
          </p:cNvSpPr>
          <p:nvPr/>
        </p:nvSpPr>
        <p:spPr>
          <a:xfrm>
            <a:off x="869665" y="2366611"/>
            <a:ext cx="284472" cy="365750"/>
          </a:xfrm>
          <a:custGeom>
            <a:avLst/>
            <a:gdLst/>
            <a:ahLst/>
            <a:cxnLst/>
            <a:rect l="l" t="t" r="r" b="b"/>
            <a:pathLst>
              <a:path w="760095" h="977265">
                <a:moveTo>
                  <a:pt x="759914" y="596827"/>
                </a:moveTo>
                <a:lnTo>
                  <a:pt x="756954" y="644487"/>
                </a:lnTo>
                <a:lnTo>
                  <a:pt x="748310" y="690379"/>
                </a:lnTo>
                <a:lnTo>
                  <a:pt x="734339" y="734150"/>
                </a:lnTo>
                <a:lnTo>
                  <a:pt x="715397" y="775441"/>
                </a:lnTo>
                <a:lnTo>
                  <a:pt x="691839" y="813898"/>
                </a:lnTo>
                <a:lnTo>
                  <a:pt x="664022" y="849165"/>
                </a:lnTo>
                <a:lnTo>
                  <a:pt x="632303" y="880884"/>
                </a:lnTo>
                <a:lnTo>
                  <a:pt x="597036" y="908700"/>
                </a:lnTo>
                <a:lnTo>
                  <a:pt x="558578" y="932257"/>
                </a:lnTo>
                <a:lnTo>
                  <a:pt x="517285" y="951200"/>
                </a:lnTo>
                <a:lnTo>
                  <a:pt x="473513" y="965171"/>
                </a:lnTo>
                <a:lnTo>
                  <a:pt x="427618" y="973814"/>
                </a:lnTo>
                <a:lnTo>
                  <a:pt x="379957" y="976775"/>
                </a:lnTo>
                <a:lnTo>
                  <a:pt x="332297" y="973814"/>
                </a:lnTo>
                <a:lnTo>
                  <a:pt x="286404" y="965171"/>
                </a:lnTo>
                <a:lnTo>
                  <a:pt x="242633" y="951200"/>
                </a:lnTo>
                <a:lnTo>
                  <a:pt x="201341" y="932257"/>
                </a:lnTo>
                <a:lnTo>
                  <a:pt x="162883" y="908700"/>
                </a:lnTo>
                <a:lnTo>
                  <a:pt x="127615" y="880884"/>
                </a:lnTo>
                <a:lnTo>
                  <a:pt x="95895" y="849165"/>
                </a:lnTo>
                <a:lnTo>
                  <a:pt x="68077" y="813898"/>
                </a:lnTo>
                <a:lnTo>
                  <a:pt x="44519" y="775441"/>
                </a:lnTo>
                <a:lnTo>
                  <a:pt x="25576" y="734150"/>
                </a:lnTo>
                <a:lnTo>
                  <a:pt x="11604" y="690379"/>
                </a:lnTo>
                <a:lnTo>
                  <a:pt x="2960" y="644487"/>
                </a:lnTo>
                <a:lnTo>
                  <a:pt x="0" y="596827"/>
                </a:lnTo>
                <a:lnTo>
                  <a:pt x="3453" y="559483"/>
                </a:lnTo>
                <a:lnTo>
                  <a:pt x="13277" y="518555"/>
                </a:lnTo>
                <a:lnTo>
                  <a:pt x="28666" y="474746"/>
                </a:lnTo>
                <a:lnTo>
                  <a:pt x="48815" y="428760"/>
                </a:lnTo>
                <a:lnTo>
                  <a:pt x="72918" y="381300"/>
                </a:lnTo>
                <a:lnTo>
                  <a:pt x="100172" y="333070"/>
                </a:lnTo>
                <a:lnTo>
                  <a:pt x="129771" y="284772"/>
                </a:lnTo>
                <a:lnTo>
                  <a:pt x="160908" y="237111"/>
                </a:lnTo>
                <a:lnTo>
                  <a:pt x="192781" y="190789"/>
                </a:lnTo>
                <a:lnTo>
                  <a:pt x="224583" y="146510"/>
                </a:lnTo>
                <a:lnTo>
                  <a:pt x="255508" y="104978"/>
                </a:lnTo>
                <a:lnTo>
                  <a:pt x="284753" y="66896"/>
                </a:lnTo>
                <a:lnTo>
                  <a:pt x="311513" y="32968"/>
                </a:lnTo>
                <a:lnTo>
                  <a:pt x="342775" y="8242"/>
                </a:lnTo>
                <a:lnTo>
                  <a:pt x="379961" y="0"/>
                </a:lnTo>
                <a:lnTo>
                  <a:pt x="417144" y="8242"/>
                </a:lnTo>
                <a:lnTo>
                  <a:pt x="448401" y="32968"/>
                </a:lnTo>
                <a:lnTo>
                  <a:pt x="475162" y="66896"/>
                </a:lnTo>
                <a:lnTo>
                  <a:pt x="504409" y="104978"/>
                </a:lnTo>
                <a:lnTo>
                  <a:pt x="535335" y="146510"/>
                </a:lnTo>
                <a:lnTo>
                  <a:pt x="567137" y="190789"/>
                </a:lnTo>
                <a:lnTo>
                  <a:pt x="599010" y="237111"/>
                </a:lnTo>
                <a:lnTo>
                  <a:pt x="630147" y="284772"/>
                </a:lnTo>
                <a:lnTo>
                  <a:pt x="659745" y="333070"/>
                </a:lnTo>
                <a:lnTo>
                  <a:pt x="686998" y="381300"/>
                </a:lnTo>
                <a:lnTo>
                  <a:pt x="711101" y="428760"/>
                </a:lnTo>
                <a:lnTo>
                  <a:pt x="731249" y="474746"/>
                </a:lnTo>
                <a:lnTo>
                  <a:pt x="746638" y="518555"/>
                </a:lnTo>
                <a:lnTo>
                  <a:pt x="756461" y="559483"/>
                </a:lnTo>
                <a:lnTo>
                  <a:pt x="759914" y="596827"/>
                </a:lnTo>
                <a:close/>
              </a:path>
            </a:pathLst>
          </a:custGeom>
          <a:solidFill>
            <a:srgbClr val="0C4B95"/>
          </a:solidFill>
          <a:ln w="10052">
            <a:noFill/>
          </a:ln>
          <a:effectLst/>
        </p:spPr>
        <p:txBody>
          <a:bodyPr wrap="square" lIns="0" tIns="0" rIns="0" bIns="0" rtlCol="0"/>
          <a:lstStyle/>
          <a:p>
            <a:endParaRPr sz="1799">
              <a:cs typeface="+mn-ea"/>
              <a:sym typeface="+mn-lt"/>
            </a:endParaRPr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2267E785-ED97-4393-B9F0-3688379F3EC3}"/>
              </a:ext>
            </a:extLst>
          </p:cNvPr>
          <p:cNvGrpSpPr/>
          <p:nvPr/>
        </p:nvGrpSpPr>
        <p:grpSpPr>
          <a:xfrm>
            <a:off x="1210598" y="1372136"/>
            <a:ext cx="10552128" cy="3290389"/>
            <a:chOff x="-13132" y="1845771"/>
            <a:chExt cx="11532033" cy="3290485"/>
          </a:xfrm>
        </p:grpSpPr>
        <p:sp>
          <p:nvSpPr>
            <p:cNvPr id="10" name="îs1iďe">
              <a:extLst>
                <a:ext uri="{FF2B5EF4-FFF2-40B4-BE49-F238E27FC236}">
                  <a16:creationId xmlns:a16="http://schemas.microsoft.com/office/drawing/2014/main" id="{4DA08B61-93B9-4B4F-A0CA-364CA2C48813}"/>
                </a:ext>
              </a:extLst>
            </p:cNvPr>
            <p:cNvSpPr/>
            <p:nvPr/>
          </p:nvSpPr>
          <p:spPr>
            <a:xfrm>
              <a:off x="9312011" y="1845771"/>
              <a:ext cx="2206890" cy="1543145"/>
            </a:xfrm>
            <a:prstGeom prst="roundRect">
              <a:avLst>
                <a:gd name="adj" fmla="val 8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285664" indent="-285664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Polyclonal Antibody</a:t>
              </a:r>
            </a:p>
            <a:p>
              <a:pPr marL="285664" indent="-285664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Monoclonal Antibody (Rodent and Rabbit)</a:t>
              </a:r>
            </a:p>
          </p:txBody>
        </p:sp>
        <p:sp>
          <p:nvSpPr>
            <p:cNvPr id="11" name="ísḻiḑe">
              <a:extLst>
                <a:ext uri="{FF2B5EF4-FFF2-40B4-BE49-F238E27FC236}">
                  <a16:creationId xmlns:a16="http://schemas.microsoft.com/office/drawing/2014/main" id="{146556EE-44D8-4B5D-B663-ADED9210901E}"/>
                </a:ext>
              </a:extLst>
            </p:cNvPr>
            <p:cNvSpPr/>
            <p:nvPr/>
          </p:nvSpPr>
          <p:spPr>
            <a:xfrm>
              <a:off x="-13132" y="2959479"/>
              <a:ext cx="6183199" cy="1037197"/>
            </a:xfrm>
            <a:prstGeom prst="rect">
              <a:avLst/>
            </a:prstGeom>
          </p:spPr>
          <p:txBody>
            <a:bodyPr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buSzPct val="25000"/>
              </a:pPr>
              <a:r>
                <a:rPr lang="en-US" altLang="zh-CN" sz="4800" b="1" dirty="0">
                  <a:solidFill>
                    <a:srgbClr val="004B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Reagent Antibody Services</a:t>
              </a:r>
            </a:p>
          </p:txBody>
        </p:sp>
        <p:sp>
          <p:nvSpPr>
            <p:cNvPr id="15" name="îṣļïḋè">
              <a:extLst>
                <a:ext uri="{FF2B5EF4-FFF2-40B4-BE49-F238E27FC236}">
                  <a16:creationId xmlns:a16="http://schemas.microsoft.com/office/drawing/2014/main" id="{F49E327A-36EC-4AEE-90AF-523009C3FDCE}"/>
                </a:ext>
              </a:extLst>
            </p:cNvPr>
            <p:cNvSpPr/>
            <p:nvPr/>
          </p:nvSpPr>
          <p:spPr>
            <a:xfrm>
              <a:off x="6111108" y="3593111"/>
              <a:ext cx="2378508" cy="1543145"/>
            </a:xfrm>
            <a:prstGeom prst="roundRect">
              <a:avLst>
                <a:gd name="adj" fmla="val 8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285664" indent="-285664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Antibody Sequencing &amp; Production</a:t>
              </a:r>
            </a:p>
            <a:p>
              <a:pPr marL="285664" indent="-285664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alt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 ELISA Kit Development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44D2227-FF03-49A3-95A0-28380F06CB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52" t="14683" r="20191" b="25458"/>
          <a:stretch/>
        </p:blipFill>
        <p:spPr>
          <a:xfrm>
            <a:off x="6781622" y="1407465"/>
            <a:ext cx="1408549" cy="1408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8489C-4949-45D9-91F2-63FD17A30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3" t="14324" r="19922" b="25690"/>
          <a:stretch/>
        </p:blipFill>
        <p:spPr>
          <a:xfrm>
            <a:off x="8267918" y="1407465"/>
            <a:ext cx="1408549" cy="1408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9C5C07-48D5-4B85-BC8E-DAA6ACD1A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026" y="3150242"/>
            <a:ext cx="1408549" cy="148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40A034-F264-4AF9-B90D-35651F0E9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450" y="3164708"/>
            <a:ext cx="1369085" cy="148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Flowchart: Sort 16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026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16F51A-AB5C-4BB0-975E-0602610DF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840" y="1092667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Polyclonal Antibody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71BB4CB-0754-4C36-A2A8-D0BB21DD5F8F}"/>
              </a:ext>
            </a:extLst>
          </p:cNvPr>
          <p:cNvSpPr>
            <a:spLocks noChangeAspect="1"/>
          </p:cNvSpPr>
          <p:nvPr/>
        </p:nvSpPr>
        <p:spPr>
          <a:xfrm>
            <a:off x="2520632" y="2860199"/>
            <a:ext cx="284472" cy="365750"/>
          </a:xfrm>
          <a:custGeom>
            <a:avLst/>
            <a:gdLst/>
            <a:ahLst/>
            <a:cxnLst/>
            <a:rect l="l" t="t" r="r" b="b"/>
            <a:pathLst>
              <a:path w="760095" h="977265">
                <a:moveTo>
                  <a:pt x="759914" y="596827"/>
                </a:moveTo>
                <a:lnTo>
                  <a:pt x="756954" y="644487"/>
                </a:lnTo>
                <a:lnTo>
                  <a:pt x="748310" y="690379"/>
                </a:lnTo>
                <a:lnTo>
                  <a:pt x="734339" y="734150"/>
                </a:lnTo>
                <a:lnTo>
                  <a:pt x="715397" y="775441"/>
                </a:lnTo>
                <a:lnTo>
                  <a:pt x="691839" y="813898"/>
                </a:lnTo>
                <a:lnTo>
                  <a:pt x="664022" y="849165"/>
                </a:lnTo>
                <a:lnTo>
                  <a:pt x="632303" y="880884"/>
                </a:lnTo>
                <a:lnTo>
                  <a:pt x="597036" y="908700"/>
                </a:lnTo>
                <a:lnTo>
                  <a:pt x="558578" y="932257"/>
                </a:lnTo>
                <a:lnTo>
                  <a:pt x="517285" y="951200"/>
                </a:lnTo>
                <a:lnTo>
                  <a:pt x="473513" y="965171"/>
                </a:lnTo>
                <a:lnTo>
                  <a:pt x="427618" y="973814"/>
                </a:lnTo>
                <a:lnTo>
                  <a:pt x="379957" y="976775"/>
                </a:lnTo>
                <a:lnTo>
                  <a:pt x="332297" y="973814"/>
                </a:lnTo>
                <a:lnTo>
                  <a:pt x="286404" y="965171"/>
                </a:lnTo>
                <a:lnTo>
                  <a:pt x="242633" y="951200"/>
                </a:lnTo>
                <a:lnTo>
                  <a:pt x="201341" y="932257"/>
                </a:lnTo>
                <a:lnTo>
                  <a:pt x="162883" y="908700"/>
                </a:lnTo>
                <a:lnTo>
                  <a:pt x="127615" y="880884"/>
                </a:lnTo>
                <a:lnTo>
                  <a:pt x="95895" y="849165"/>
                </a:lnTo>
                <a:lnTo>
                  <a:pt x="68077" y="813898"/>
                </a:lnTo>
                <a:lnTo>
                  <a:pt x="44519" y="775441"/>
                </a:lnTo>
                <a:lnTo>
                  <a:pt x="25576" y="734150"/>
                </a:lnTo>
                <a:lnTo>
                  <a:pt x="11604" y="690379"/>
                </a:lnTo>
                <a:lnTo>
                  <a:pt x="2960" y="644487"/>
                </a:lnTo>
                <a:lnTo>
                  <a:pt x="0" y="596827"/>
                </a:lnTo>
                <a:lnTo>
                  <a:pt x="3453" y="559483"/>
                </a:lnTo>
                <a:lnTo>
                  <a:pt x="13277" y="518555"/>
                </a:lnTo>
                <a:lnTo>
                  <a:pt x="28666" y="474746"/>
                </a:lnTo>
                <a:lnTo>
                  <a:pt x="48815" y="428760"/>
                </a:lnTo>
                <a:lnTo>
                  <a:pt x="72918" y="381300"/>
                </a:lnTo>
                <a:lnTo>
                  <a:pt x="100172" y="333070"/>
                </a:lnTo>
                <a:lnTo>
                  <a:pt x="129771" y="284772"/>
                </a:lnTo>
                <a:lnTo>
                  <a:pt x="160908" y="237111"/>
                </a:lnTo>
                <a:lnTo>
                  <a:pt x="192781" y="190789"/>
                </a:lnTo>
                <a:lnTo>
                  <a:pt x="224583" y="146510"/>
                </a:lnTo>
                <a:lnTo>
                  <a:pt x="255508" y="104978"/>
                </a:lnTo>
                <a:lnTo>
                  <a:pt x="284753" y="66896"/>
                </a:lnTo>
                <a:lnTo>
                  <a:pt x="311513" y="32968"/>
                </a:lnTo>
                <a:lnTo>
                  <a:pt x="342775" y="8242"/>
                </a:lnTo>
                <a:lnTo>
                  <a:pt x="379961" y="0"/>
                </a:lnTo>
                <a:lnTo>
                  <a:pt x="417144" y="8242"/>
                </a:lnTo>
                <a:lnTo>
                  <a:pt x="448401" y="32968"/>
                </a:lnTo>
                <a:lnTo>
                  <a:pt x="475162" y="66896"/>
                </a:lnTo>
                <a:lnTo>
                  <a:pt x="504409" y="104978"/>
                </a:lnTo>
                <a:lnTo>
                  <a:pt x="535335" y="146510"/>
                </a:lnTo>
                <a:lnTo>
                  <a:pt x="567137" y="190789"/>
                </a:lnTo>
                <a:lnTo>
                  <a:pt x="599010" y="237111"/>
                </a:lnTo>
                <a:lnTo>
                  <a:pt x="630147" y="284772"/>
                </a:lnTo>
                <a:lnTo>
                  <a:pt x="659745" y="333070"/>
                </a:lnTo>
                <a:lnTo>
                  <a:pt x="686998" y="381300"/>
                </a:lnTo>
                <a:lnTo>
                  <a:pt x="711101" y="428760"/>
                </a:lnTo>
                <a:lnTo>
                  <a:pt x="731249" y="474746"/>
                </a:lnTo>
                <a:lnTo>
                  <a:pt x="746638" y="518555"/>
                </a:lnTo>
                <a:lnTo>
                  <a:pt x="756461" y="559483"/>
                </a:lnTo>
                <a:lnTo>
                  <a:pt x="759914" y="596827"/>
                </a:lnTo>
                <a:close/>
              </a:path>
            </a:pathLst>
          </a:custGeom>
          <a:solidFill>
            <a:srgbClr val="0C4B95"/>
          </a:solidFill>
          <a:ln w="10052">
            <a:noFill/>
          </a:ln>
          <a:effectLst/>
        </p:spPr>
        <p:txBody>
          <a:bodyPr wrap="square" lIns="0" tIns="0" rIns="0" bIns="0" rtlCol="0"/>
          <a:lstStyle/>
          <a:p>
            <a:endParaRPr sz="1799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357" y="6214785"/>
            <a:ext cx="11983470" cy="532020"/>
            <a:chOff x="205409" y="6216304"/>
            <a:chExt cx="11986591" cy="532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owchart: Sort 10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221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FACD-AC9C-4098-9190-711C8691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38" y="45125"/>
            <a:ext cx="10515600" cy="1325525"/>
          </a:xfrm>
        </p:spPr>
        <p:txBody>
          <a:bodyPr>
            <a:normAutofit/>
          </a:bodyPr>
          <a:lstStyle/>
          <a:p>
            <a:r>
              <a:rPr lang="en-US" sz="2799" b="1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PloyExpress</a:t>
            </a:r>
            <a:r>
              <a:rPr lang="en-US" sz="2799" b="1" baseline="30000" dirty="0" err="1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2799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Guaranteed Polyclonal Antibody Packages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73596A-4B68-4251-8242-1FBB55413A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515" y="6381775"/>
            <a:ext cx="2742486" cy="366617"/>
          </a:xfrm>
        </p:spPr>
        <p:txBody>
          <a:bodyPr/>
          <a:lstStyle/>
          <a:p>
            <a:fld id="{40913930-5C5A-4CDC-AF4F-13FC2D3D294F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86BF5-E59C-4653-A6C0-D02B07EC0B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52" t="14683" r="20191" b="25458"/>
          <a:stretch/>
        </p:blipFill>
        <p:spPr>
          <a:xfrm>
            <a:off x="534848" y="1703872"/>
            <a:ext cx="3450259" cy="345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A49816-D72F-4658-B4B9-BF26C093B400}"/>
              </a:ext>
            </a:extLst>
          </p:cNvPr>
          <p:cNvSpPr txBox="1"/>
          <p:nvPr/>
        </p:nvSpPr>
        <p:spPr>
          <a:xfrm>
            <a:off x="4420037" y="3730759"/>
            <a:ext cx="75242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64" indent="-285664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effective and Comprehensive: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Starting from antigen synthesis and purification!</a:t>
            </a:r>
          </a:p>
          <a:p>
            <a:pPr marL="285664" indent="-285664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Timeline: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As little as 45 days.</a:t>
            </a:r>
          </a:p>
          <a:p>
            <a:pPr marL="285664" indent="-285664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Guarantee: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Affinity-purified polyclonal antibody quantities and ELISA titer of 1:256,000.</a:t>
            </a:r>
          </a:p>
          <a:p>
            <a:pPr marL="285664" indent="-285664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facility:</a:t>
            </a:r>
            <a:r>
              <a:rPr lang="en-US" sz="1600" dirty="0">
                <a:solidFill>
                  <a:srgbClr val="0C4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AAALAC International accreditation and OLAW certification.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2C33AAE-0839-46F3-B9AF-57BB0784F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53667"/>
              </p:ext>
            </p:extLst>
          </p:nvPr>
        </p:nvGraphicFramePr>
        <p:xfrm>
          <a:off x="4572397" y="1371379"/>
          <a:ext cx="6912726" cy="231089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73866">
                  <a:extLst>
                    <a:ext uri="{9D8B030D-6E8A-4147-A177-3AD203B41FA5}">
                      <a16:colId xmlns:a16="http://schemas.microsoft.com/office/drawing/2014/main" val="2655182688"/>
                    </a:ext>
                  </a:extLst>
                </a:gridCol>
                <a:gridCol w="1599783">
                  <a:extLst>
                    <a:ext uri="{9D8B030D-6E8A-4147-A177-3AD203B41FA5}">
                      <a16:colId xmlns:a16="http://schemas.microsoft.com/office/drawing/2014/main" val="1807115498"/>
                    </a:ext>
                  </a:extLst>
                </a:gridCol>
                <a:gridCol w="1980684">
                  <a:extLst>
                    <a:ext uri="{9D8B030D-6E8A-4147-A177-3AD203B41FA5}">
                      <a16:colId xmlns:a16="http://schemas.microsoft.com/office/drawing/2014/main" val="1908127824"/>
                    </a:ext>
                  </a:extLst>
                </a:gridCol>
                <a:gridCol w="2058393">
                  <a:extLst>
                    <a:ext uri="{9D8B030D-6E8A-4147-A177-3AD203B41FA5}">
                      <a16:colId xmlns:a16="http://schemas.microsoft.com/office/drawing/2014/main" val="1611020587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Details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SC1180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SC1676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608062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Immunization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Rabbits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peptide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protein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349382"/>
                  </a:ext>
                </a:extLst>
              </a:tr>
              <a:tr h="3707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Deliverables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Antigen sample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mg peptide antigen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el-GR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μ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 protein antigen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066295"/>
                  </a:ext>
                </a:extLst>
              </a:tr>
              <a:tr h="370743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pAbs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pAb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pAbs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942205"/>
                  </a:ext>
                </a:extLst>
              </a:tr>
              <a:tr h="457081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Guarantee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Antibody Yield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2 mg </a:t>
                      </a:r>
                      <a:r>
                        <a:rPr lang="en-US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(ELISA titer 1:256,000)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1.5-6mg / rabbit </a:t>
                      </a:r>
                      <a:r>
                        <a:rPr lang="en-US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(ELISA titer 1:256,000)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811414"/>
                  </a:ext>
                </a:extLst>
              </a:tr>
              <a:tr h="370743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Timeline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days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10-11 </a:t>
                      </a:r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wks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30620377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08531" y="6115765"/>
            <a:ext cx="11983470" cy="532020"/>
            <a:chOff x="205409" y="6216304"/>
            <a:chExt cx="11986591" cy="5321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469" y="6337852"/>
              <a:ext cx="1377699" cy="41061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5409" y="6216304"/>
              <a:ext cx="11986591" cy="103947"/>
              <a:chOff x="205409" y="6216304"/>
              <a:chExt cx="11986591" cy="10394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05409" y="6268278"/>
                <a:ext cx="11986591" cy="0"/>
                <a:chOff x="119270" y="6072808"/>
                <a:chExt cx="11986591" cy="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9270" y="6072808"/>
                  <a:ext cx="9939130" cy="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988826" y="6072808"/>
                  <a:ext cx="2117035" cy="0"/>
                </a:xfrm>
                <a:prstGeom prst="line">
                  <a:avLst/>
                </a:prstGeom>
                <a:ln w="28575">
                  <a:solidFill>
                    <a:srgbClr val="009A46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Flowchart: Sort 12"/>
              <p:cNvSpPr/>
              <p:nvPr/>
            </p:nvSpPr>
            <p:spPr>
              <a:xfrm>
                <a:off x="10074965" y="6216304"/>
                <a:ext cx="69574" cy="103947"/>
              </a:xfrm>
              <a:prstGeom prst="flowChartSort">
                <a:avLst/>
              </a:prstGeom>
              <a:solidFill>
                <a:srgbClr val="00B050"/>
              </a:solidFill>
              <a:effectLst>
                <a:outerShdw blurRad="50800" dist="50800" dir="180000" sx="1000" sy="1000" algn="ctr" rotWithShape="0">
                  <a:srgbClr val="009A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97170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INSIRUI" val="1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35292;#90445;#5233;#13593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5008;#833574;"/>
  <p:tag name="ISLIDE.ICON" val="#375843;#374284;#374339;#403735;#402346;#170711;#404992;#402590;#104607;#380079;#383536;#374778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3003</Words>
  <Application>Microsoft Office PowerPoint</Application>
  <PresentationFormat>Widescreen</PresentationFormat>
  <Paragraphs>723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微软雅黑</vt:lpstr>
      <vt:lpstr>Arial</vt:lpstr>
      <vt:lpstr>Arial Black</vt:lpstr>
      <vt:lpstr>Calibri</vt:lpstr>
      <vt:lpstr>Calibri Light</vt:lpstr>
      <vt:lpstr>Wingdings</vt:lpstr>
      <vt:lpstr>Office Theme</vt:lpstr>
      <vt:lpstr>Facilitate Your Antibody Discovery</vt:lpstr>
      <vt:lpstr>About GenScript</vt:lpstr>
      <vt:lpstr>History &amp; Milestones of GenScript Group</vt:lpstr>
      <vt:lpstr>Business Overview</vt:lpstr>
      <vt:lpstr>Complete IP Protection</vt:lpstr>
      <vt:lpstr>Overview of Our Facilities for Antibody Discovery </vt:lpstr>
      <vt:lpstr>PowerPoint Presentation</vt:lpstr>
      <vt:lpstr>Polyclonal Antibody</vt:lpstr>
      <vt:lpstr>PloyExpressTM Guaranteed Polyclonal Antibody Packages</vt:lpstr>
      <vt:lpstr>Custom Polyclonal Antibody Packages</vt:lpstr>
      <vt:lpstr>Case study</vt:lpstr>
      <vt:lpstr>Monoclonal Antibody</vt:lpstr>
      <vt:lpstr>Different Monoclonal Ab Packages for Different Projects</vt:lpstr>
      <vt:lpstr>Different Screening Platforms for Best Antibody Diversity and Epitope Coverage</vt:lpstr>
      <vt:lpstr>Comparison of Different Screening Platforms</vt:lpstr>
      <vt:lpstr>Rodent Monoclonal Antibody</vt:lpstr>
      <vt:lpstr>Hybridoma Platform for Rodent mAb Generation</vt:lpstr>
      <vt:lpstr>Guaranteed Mouse Monoclonal Antibody Packages</vt:lpstr>
      <vt:lpstr>Custom Rodent Monoclonal Antibody Package</vt:lpstr>
      <vt:lpstr>Case Study 1: Immunohistochemistry on Cancers &amp; Normal Tissues</vt:lpstr>
      <vt:lpstr>Case Study 2: Vaccine Development Assays</vt:lpstr>
      <vt:lpstr>Rabbit Monoclonal Antibody</vt:lpstr>
      <vt:lpstr>Benefits of Rabbit mAbs</vt:lpstr>
      <vt:lpstr>B Cell Cloning Platform for MonoRabTM Rabbit mAb Generation</vt:lpstr>
      <vt:lpstr>Custom MonoRabTM B Cell Cloning Package</vt:lpstr>
      <vt:lpstr>PowerPoint Presentation</vt:lpstr>
      <vt:lpstr>PowerPoint Presentation</vt:lpstr>
      <vt:lpstr>PowerPoint Presentation</vt:lpstr>
      <vt:lpstr>Beacon® – Single B Cell Sorting Platform for Rabbit mAb Generation</vt:lpstr>
      <vt:lpstr>PowerPoint Presentation</vt:lpstr>
      <vt:lpstr>Case Study: SARS-CoV-2 Antibody Development </vt:lpstr>
      <vt:lpstr>Antibody Sequencing &amp; Production</vt:lpstr>
      <vt:lpstr>Why needs Hybridoma sequencing?</vt:lpstr>
      <vt:lpstr>Antibody Sequencing Workflow</vt:lpstr>
      <vt:lpstr>Antibody Sequencing Packages</vt:lpstr>
      <vt:lpstr>Case Study: NGS Sequencing Report</vt:lpstr>
      <vt:lpstr>PowerPoint Presentation</vt:lpstr>
      <vt:lpstr>Custom ELISA Kit Development</vt:lpstr>
      <vt:lpstr>GenScript One-Stop Solution for Kit Development</vt:lpstr>
      <vt:lpstr>General Workflow of Kit Development</vt:lpstr>
      <vt:lpstr>Our Facility</vt:lpstr>
      <vt:lpstr>Custom ELISA Kit Services</vt:lpstr>
      <vt:lpstr>Case Study 1: HCP ELISA Kit - CHO</vt:lpstr>
      <vt:lpstr>Case Study 2: Anti-PK ELISA Kit </vt:lpstr>
      <vt:lpstr>Why Choose GenScript’s Reagent Antibody Services? </vt:lpstr>
      <vt:lpstr>Our Antibody Technologies</vt:lpstr>
      <vt:lpstr>By Partnering with GenScript, YOU Level Up!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Ruishu Cao</dc:creator>
  <cp:lastModifiedBy>Cheryl Wang</cp:lastModifiedBy>
  <cp:revision>14</cp:revision>
  <dcterms:created xsi:type="dcterms:W3CDTF">2022-06-13T08:37:55Z</dcterms:created>
  <dcterms:modified xsi:type="dcterms:W3CDTF">2022-06-20T06:51:07Z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ileLevelID">
    <vt:lpwstr>o2JNJlydRC-2022/6/13-2022/6/13-00107947-00107947-3-3-1-1</vt:lpwstr>
  </property>
  <property fmtid="{D5CDD505-2E9C-101B-9397-08002B2CF9AE}" pid="3" name="CurrentLevel">
    <vt:lpwstr>3</vt:lpwstr>
  </property>
  <property fmtid="{D5CDD505-2E9C-101B-9397-08002B2CF9AE}" pid="4" name="TopLevel">
    <vt:lpwstr>3</vt:lpwstr>
  </property>
</Properties>
</file>